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handoutMasterIdLst>
    <p:handoutMasterId r:id="rId14"/>
  </p:handoutMasterIdLst>
  <p:sldIdLst>
    <p:sldId id="258" r:id="rId3"/>
    <p:sldId id="257" r:id="rId4"/>
    <p:sldId id="265" r:id="rId5"/>
    <p:sldId id="264" r:id="rId6"/>
    <p:sldId id="266" r:id="rId7"/>
    <p:sldId id="268" r:id="rId8"/>
    <p:sldId id="273" r:id="rId9"/>
    <p:sldId id="270" r:id="rId10"/>
    <p:sldId id="271" r:id="rId11"/>
    <p:sldId id="274" r:id="rId12"/>
    <p:sldId id="275" r:id="rId13"/>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userDrawn="1">
          <p15:clr>
            <a:srgbClr val="A4A3A4"/>
          </p15:clr>
        </p15:guide>
        <p15:guide id="2" pos="5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99FF3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4660"/>
  </p:normalViewPr>
  <p:slideViewPr>
    <p:cSldViewPr snapToGrid="0" showGuides="1">
      <p:cViewPr varScale="1">
        <p:scale>
          <a:sx n="129" d="100"/>
          <a:sy n="129" d="100"/>
        </p:scale>
        <p:origin x="496" y="192"/>
      </p:cViewPr>
      <p:guideLst>
        <p:guide orient="horz" pos="2999"/>
        <p:guide pos="574"/>
      </p:guideLst>
    </p:cSldViewPr>
  </p:slideViewPr>
  <p:notesTextViewPr>
    <p:cViewPr>
      <p:scale>
        <a:sx n="1" d="1"/>
        <a:sy n="1" d="1"/>
      </p:scale>
      <p:origin x="0" y="0"/>
    </p:cViewPr>
  </p:notesTextViewPr>
  <p:sorterViewPr>
    <p:cViewPr varScale="1">
      <p:scale>
        <a:sx n="100" d="100"/>
        <a:sy n="100" d="100"/>
      </p:scale>
      <p:origin x="0" y="-26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16D2B09-047C-4A4D-B038-D75DBAD442D0}"/>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AB03A24-38D8-3946-AC4F-CE9937A47E07}"/>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67FDAFE-3294-F44A-885C-9C1167ABE6D8}" type="datetimeFigureOut">
              <a:rPr lang="de-DE" smtClean="0"/>
              <a:t>10.07.20</a:t>
            </a:fld>
            <a:endParaRPr lang="de-DE"/>
          </a:p>
        </p:txBody>
      </p:sp>
      <p:sp>
        <p:nvSpPr>
          <p:cNvPr id="4" name="Fußzeilenplatzhalter 3">
            <a:extLst>
              <a:ext uri="{FF2B5EF4-FFF2-40B4-BE49-F238E27FC236}">
                <a16:creationId xmlns:a16="http://schemas.microsoft.com/office/drawing/2014/main" id="{39CB8014-9E77-0C4B-9C17-6AAFA6C5BB16}"/>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47B02797-14B7-B54E-9CDA-CBC2D38E54CD}"/>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C4B2FDC-C2DA-0942-98D2-CCF8A8A75EC2}" type="slidenum">
              <a:rPr lang="de-DE" smtClean="0"/>
              <a:t>‹Nr.›</a:t>
            </a:fld>
            <a:endParaRPr lang="de-DE"/>
          </a:p>
        </p:txBody>
      </p:sp>
    </p:spTree>
    <p:extLst>
      <p:ext uri="{BB962C8B-B14F-4D97-AF65-F5344CB8AC3E}">
        <p14:creationId xmlns:p14="http://schemas.microsoft.com/office/powerpoint/2010/main" val="38796423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kblatt">
    <p:spTree>
      <p:nvGrpSpPr>
        <p:cNvPr id="1" name=""/>
        <p:cNvGrpSpPr/>
        <p:nvPr/>
      </p:nvGrpSpPr>
      <p:grpSpPr>
        <a:xfrm>
          <a:off x="0" y="0"/>
          <a:ext cx="0" cy="0"/>
          <a:chOff x="0" y="0"/>
          <a:chExt cx="0" cy="0"/>
        </a:xfrm>
      </p:grpSpPr>
      <p:pic>
        <p:nvPicPr>
          <p:cNvPr id="2"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65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74429" y="555494"/>
            <a:ext cx="11040000" cy="720000"/>
          </a:xfrm>
          <a:prstGeom prst="rect">
            <a:avLst/>
          </a:prstGeom>
        </p:spPr>
        <p:txBody>
          <a:bodyPr vert="horz" lIns="0" tIns="0" rIns="0" bIns="0" rtlCol="0" anchor="ctr">
            <a:normAutofit/>
          </a:bodyPr>
          <a:lstStyle>
            <a:lvl1pPr>
              <a:defRPr sz="2800">
                <a:latin typeface="+mn-lt"/>
              </a:defRPr>
            </a:lvl1pPr>
          </a:lstStyle>
          <a:p>
            <a:r>
              <a:rPr lang="de-DE" dirty="0"/>
              <a:t>Titelmasterformat durch Klicken bearbeiten</a:t>
            </a:r>
            <a:endParaRPr lang="en-US" dirty="0"/>
          </a:p>
        </p:txBody>
      </p:sp>
      <p:sp>
        <p:nvSpPr>
          <p:cNvPr id="5" name="Text Placeholder 2"/>
          <p:cNvSpPr>
            <a:spLocks noGrp="1"/>
          </p:cNvSpPr>
          <p:nvPr>
            <p:ph idx="1"/>
          </p:nvPr>
        </p:nvSpPr>
        <p:spPr>
          <a:xfrm>
            <a:off x="574430" y="1441936"/>
            <a:ext cx="10996247" cy="4140000"/>
          </a:xfrm>
          <a:prstGeom prst="rect">
            <a:avLst/>
          </a:prstGeom>
        </p:spPr>
        <p:txBody>
          <a:bodyPr vert="horz" lIns="0" tIns="0" rIns="0" bIns="0" rtlCol="0">
            <a:noAutofit/>
          </a:bodyPr>
          <a:lstStyle>
            <a:lvl1pPr marL="0" indent="0">
              <a:lnSpc>
                <a:spcPct val="100000"/>
              </a:lnSpc>
              <a:spcBef>
                <a:spcPts val="0"/>
              </a:spcBef>
              <a:spcAft>
                <a:spcPts val="600"/>
              </a:spcAft>
              <a:buNone/>
              <a:defRPr sz="2400">
                <a:solidFill>
                  <a:schemeClr val="tx1"/>
                </a:solidFill>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sz="1400">
                <a:latin typeface="Calibri" panose="020F0502020204030204" pitchFamily="34" charset="0"/>
              </a:defRPr>
            </a:lvl4pPr>
            <a:lvl5pPr>
              <a:defRPr sz="1200">
                <a:latin typeface="Calibri" panose="020F0502020204030204" pitchFamily="34" charset="0"/>
              </a:defRPr>
            </a:lvl5pPr>
          </a:lstStyle>
          <a:p>
            <a:pPr lvl="0"/>
            <a:r>
              <a:rPr lang="de-DE" dirty="0"/>
              <a:t>Textmasterformat bearbeiten</a:t>
            </a:r>
          </a:p>
        </p:txBody>
      </p:sp>
    </p:spTree>
    <p:extLst>
      <p:ext uri="{BB962C8B-B14F-4D97-AF65-F5344CB8AC3E}">
        <p14:creationId xmlns:p14="http://schemas.microsoft.com/office/powerpoint/2010/main" val="408370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4" name="Text Placeholder 2"/>
          <p:cNvSpPr>
            <a:spLocks noGrp="1"/>
          </p:cNvSpPr>
          <p:nvPr>
            <p:ph idx="1"/>
          </p:nvPr>
        </p:nvSpPr>
        <p:spPr>
          <a:xfrm>
            <a:off x="580863" y="1625607"/>
            <a:ext cx="7442635" cy="1801091"/>
          </a:xfrm>
          <a:prstGeom prst="rect">
            <a:avLst/>
          </a:prstGeom>
          <a:noFill/>
        </p:spPr>
        <p:txBody>
          <a:bodyPr vert="horz" lIns="0" tIns="0" rIns="0" bIns="0" rtlCol="0" anchor="b" anchorCtr="0">
            <a:noAutofit/>
          </a:bodyPr>
          <a:lstStyle>
            <a:lvl1pPr marL="0" indent="0" algn="l">
              <a:lnSpc>
                <a:spcPct val="100000"/>
              </a:lnSpc>
              <a:spcBef>
                <a:spcPts val="0"/>
              </a:spcBef>
              <a:buNone/>
              <a:defRPr sz="3200" b="1">
                <a:solidFill>
                  <a:srgbClr val="00395B"/>
                </a:solidFill>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sz="1400">
                <a:latin typeface="Calibri" panose="020F0502020204030204" pitchFamily="34" charset="0"/>
              </a:defRPr>
            </a:lvl4pPr>
            <a:lvl5pPr>
              <a:defRPr sz="1200">
                <a:latin typeface="Calibri" panose="020F0502020204030204" pitchFamily="34" charset="0"/>
              </a:defRPr>
            </a:lvl5pPr>
          </a:lstStyle>
          <a:p>
            <a:pPr lvl="0"/>
            <a:r>
              <a:rPr lang="de-DE" dirty="0"/>
              <a:t>Textmasterformat bearbeiten</a:t>
            </a:r>
          </a:p>
        </p:txBody>
      </p:sp>
    </p:spTree>
    <p:extLst>
      <p:ext uri="{BB962C8B-B14F-4D97-AF65-F5344CB8AC3E}">
        <p14:creationId xmlns:p14="http://schemas.microsoft.com/office/powerpoint/2010/main" val="356480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74429" y="555494"/>
            <a:ext cx="11040000" cy="720000"/>
          </a:xfrm>
          <a:prstGeom prst="rect">
            <a:avLst/>
          </a:prstGeom>
        </p:spPr>
        <p:txBody>
          <a:bodyPr vert="horz" lIns="0" tIns="0" rIns="0" bIns="0" rtlCol="0" anchor="ctr">
            <a:normAutofit/>
          </a:bodyPr>
          <a:lstStyle/>
          <a:p>
            <a:r>
              <a:rPr lang="de-DE" dirty="0"/>
              <a:t>Titelmasterformat durch Klicken bearbeiten</a:t>
            </a:r>
            <a:endParaRPr lang="en-US" dirty="0"/>
          </a:p>
        </p:txBody>
      </p:sp>
      <p:sp>
        <p:nvSpPr>
          <p:cNvPr id="5" name="Text Placeholder 2"/>
          <p:cNvSpPr>
            <a:spLocks noGrp="1"/>
          </p:cNvSpPr>
          <p:nvPr>
            <p:ph idx="1"/>
          </p:nvPr>
        </p:nvSpPr>
        <p:spPr>
          <a:xfrm>
            <a:off x="574428" y="1441936"/>
            <a:ext cx="11040000" cy="4140000"/>
          </a:xfrm>
          <a:prstGeom prst="rect">
            <a:avLst/>
          </a:prstGeom>
        </p:spPr>
        <p:txBody>
          <a:bodyPr vert="horz" lIns="0" tIns="0" rIns="0" bIns="0" rtlCol="0" anchor="t" anchorCtr="0">
            <a:noAutofit/>
          </a:bodyPr>
          <a:lstStyle>
            <a:lvl1pPr marL="228600" indent="-457200">
              <a:lnSpc>
                <a:spcPct val="100000"/>
              </a:lnSpc>
              <a:spcBef>
                <a:spcPts val="0"/>
              </a:spcBef>
              <a:spcAft>
                <a:spcPts val="2000"/>
              </a:spcAft>
              <a:buFont typeface="+mj-lt"/>
              <a:buAutoNum type="arabicPeriod"/>
              <a:defRPr sz="2400">
                <a:solidFill>
                  <a:schemeClr val="tx1"/>
                </a:solidFill>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de-DE" dirty="0"/>
              <a:t>Textmasterformat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Tree>
    <p:extLst>
      <p:ext uri="{BB962C8B-B14F-4D97-AF65-F5344CB8AC3E}">
        <p14:creationId xmlns:p14="http://schemas.microsoft.com/office/powerpoint/2010/main" val="347914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74429" y="555494"/>
            <a:ext cx="11040000" cy="720000"/>
          </a:xfrm>
          <a:prstGeom prst="rect">
            <a:avLst/>
          </a:prstGeom>
        </p:spPr>
        <p:txBody>
          <a:bodyPr vert="horz" lIns="0" tIns="0" rIns="0" bIns="0" rtlCol="0" anchor="ctr">
            <a:normAutofit/>
          </a:bodyPr>
          <a:lstStyle/>
          <a:p>
            <a:r>
              <a:rPr lang="de-DE" dirty="0"/>
              <a:t>Titelmasterformat durch Klicken bearbeiten</a:t>
            </a:r>
            <a:endParaRPr lang="en-US" dirty="0"/>
          </a:p>
        </p:txBody>
      </p:sp>
      <p:sp>
        <p:nvSpPr>
          <p:cNvPr id="5" name="Text Placeholder 2"/>
          <p:cNvSpPr>
            <a:spLocks noGrp="1"/>
          </p:cNvSpPr>
          <p:nvPr>
            <p:ph idx="1"/>
          </p:nvPr>
        </p:nvSpPr>
        <p:spPr>
          <a:xfrm>
            <a:off x="574428" y="1441936"/>
            <a:ext cx="11040000" cy="4140000"/>
          </a:xfrm>
          <a:prstGeom prst="rect">
            <a:avLst/>
          </a:prstGeom>
        </p:spPr>
        <p:txBody>
          <a:bodyPr vert="horz" lIns="0" tIns="0" rIns="0" bIns="0" rtlCol="0">
            <a:noAutofit/>
          </a:bodyPr>
          <a:lstStyle>
            <a:lvl1pPr>
              <a:lnSpc>
                <a:spcPct val="100000"/>
              </a:lnSpc>
              <a:spcBef>
                <a:spcPts val="0"/>
              </a:spcBef>
              <a:spcAft>
                <a:spcPts val="1200"/>
              </a:spcAft>
              <a:defRPr sz="2400">
                <a:solidFill>
                  <a:schemeClr val="tx1"/>
                </a:solidFill>
              </a:defRPr>
            </a:lvl1pPr>
            <a:lvl2pPr>
              <a:lnSpc>
                <a:spcPct val="100000"/>
              </a:lnSpc>
              <a:spcBef>
                <a:spcPts val="0"/>
              </a:spcBef>
              <a:spcAft>
                <a:spcPts val="1200"/>
              </a:spcAft>
              <a:defRPr sz="2000">
                <a:solidFill>
                  <a:schemeClr val="tx1"/>
                </a:solidFill>
              </a:defRPr>
            </a:lvl2pPr>
            <a:lvl3pPr>
              <a:lnSpc>
                <a:spcPct val="100000"/>
              </a:lnSpc>
              <a:spcBef>
                <a:spcPts val="0"/>
              </a:spcBef>
              <a:spcAft>
                <a:spcPts val="1200"/>
              </a:spcAft>
              <a:defRPr sz="1800">
                <a:solidFill>
                  <a:schemeClr val="tx1"/>
                </a:solidFill>
              </a:defRPr>
            </a:lvl3pPr>
            <a:lvl4pPr>
              <a:lnSpc>
                <a:spcPct val="100000"/>
              </a:lnSpc>
              <a:spcBef>
                <a:spcPts val="0"/>
              </a:spcBef>
              <a:spcAft>
                <a:spcPts val="1200"/>
              </a:spcAft>
              <a:defRPr sz="1600">
                <a:solidFill>
                  <a:schemeClr val="tx1"/>
                </a:solidFill>
              </a:defRPr>
            </a:lvl4pPr>
            <a:lvl5pPr>
              <a:lnSpc>
                <a:spcPct val="100000"/>
              </a:lnSpc>
              <a:spcBef>
                <a:spcPts val="0"/>
              </a:spcBef>
              <a:spcAft>
                <a:spcPts val="1200"/>
              </a:spcAft>
              <a:defRPr sz="14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48393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74429" y="555494"/>
            <a:ext cx="11040000" cy="720000"/>
          </a:xfrm>
          <a:prstGeom prst="rect">
            <a:avLst/>
          </a:prstGeom>
        </p:spPr>
        <p:txBody>
          <a:bodyPr vert="horz" lIns="0" tIns="0" rIns="0" bIns="0" rtlCol="0" anchor="ctr">
            <a:normAutofit/>
          </a:bodyPr>
          <a:lstStyle>
            <a:lvl1pPr>
              <a:defRPr sz="2800">
                <a:latin typeface="+mn-lt"/>
              </a:defRPr>
            </a:lvl1pPr>
          </a:lstStyle>
          <a:p>
            <a:r>
              <a:rPr lang="de-DE" dirty="0"/>
              <a:t>Titelmasterformat durch Klicken bearbeiten</a:t>
            </a:r>
            <a:endParaRPr lang="en-US" dirty="0"/>
          </a:p>
        </p:txBody>
      </p:sp>
      <p:sp>
        <p:nvSpPr>
          <p:cNvPr id="5" name="Text Placeholder 2"/>
          <p:cNvSpPr>
            <a:spLocks noGrp="1"/>
          </p:cNvSpPr>
          <p:nvPr>
            <p:ph idx="1"/>
          </p:nvPr>
        </p:nvSpPr>
        <p:spPr>
          <a:xfrm>
            <a:off x="574430" y="1441936"/>
            <a:ext cx="10996247" cy="4140000"/>
          </a:xfrm>
          <a:prstGeom prst="rect">
            <a:avLst/>
          </a:prstGeom>
        </p:spPr>
        <p:txBody>
          <a:bodyPr vert="horz" lIns="0" tIns="0" rIns="0" bIns="0" rtlCol="0">
            <a:noAutofit/>
          </a:bodyPr>
          <a:lstStyle>
            <a:lvl1pPr marL="0" indent="0">
              <a:lnSpc>
                <a:spcPct val="100000"/>
              </a:lnSpc>
              <a:spcBef>
                <a:spcPts val="0"/>
              </a:spcBef>
              <a:spcAft>
                <a:spcPts val="600"/>
              </a:spcAft>
              <a:buNone/>
              <a:defRPr sz="2400">
                <a:solidFill>
                  <a:schemeClr val="tx1"/>
                </a:solidFill>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sz="1400">
                <a:latin typeface="Calibri" panose="020F0502020204030204" pitchFamily="34" charset="0"/>
              </a:defRPr>
            </a:lvl4pPr>
            <a:lvl5pPr>
              <a:defRPr sz="1200">
                <a:latin typeface="Calibri" panose="020F0502020204030204" pitchFamily="34" charset="0"/>
              </a:defRPr>
            </a:lvl5pPr>
          </a:lstStyle>
          <a:p>
            <a:pPr lvl="0"/>
            <a:r>
              <a:rPr lang="de-DE" dirty="0"/>
              <a:t>Textmasterformat bearbeiten</a:t>
            </a:r>
          </a:p>
        </p:txBody>
      </p:sp>
    </p:spTree>
    <p:extLst>
      <p:ext uri="{BB962C8B-B14F-4D97-AF65-F5344CB8AC3E}">
        <p14:creationId xmlns:p14="http://schemas.microsoft.com/office/powerpoint/2010/main" val="961612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ckblatt">
    <p:spTree>
      <p:nvGrpSpPr>
        <p:cNvPr id="1" name=""/>
        <p:cNvGrpSpPr/>
        <p:nvPr/>
      </p:nvGrpSpPr>
      <p:grpSpPr>
        <a:xfrm>
          <a:off x="0" y="0"/>
          <a:ext cx="0" cy="0"/>
          <a:chOff x="0" y="0"/>
          <a:chExt cx="0" cy="0"/>
        </a:xfrm>
      </p:grpSpPr>
      <p:pic>
        <p:nvPicPr>
          <p:cNvPr id="2"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203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4" name="Text Placeholder 2"/>
          <p:cNvSpPr>
            <a:spLocks noGrp="1"/>
          </p:cNvSpPr>
          <p:nvPr>
            <p:ph idx="1"/>
          </p:nvPr>
        </p:nvSpPr>
        <p:spPr>
          <a:xfrm>
            <a:off x="580863" y="1625607"/>
            <a:ext cx="7442635" cy="1801091"/>
          </a:xfrm>
          <a:prstGeom prst="rect">
            <a:avLst/>
          </a:prstGeom>
          <a:noFill/>
        </p:spPr>
        <p:txBody>
          <a:bodyPr vert="horz" lIns="0" tIns="0" rIns="0" bIns="0" rtlCol="0" anchor="b" anchorCtr="0">
            <a:noAutofit/>
          </a:bodyPr>
          <a:lstStyle>
            <a:lvl1pPr marL="0" indent="0" algn="l">
              <a:lnSpc>
                <a:spcPct val="100000"/>
              </a:lnSpc>
              <a:spcBef>
                <a:spcPts val="0"/>
              </a:spcBef>
              <a:buNone/>
              <a:defRPr sz="3200" b="1">
                <a:solidFill>
                  <a:srgbClr val="00395B"/>
                </a:solidFill>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sz="1400">
                <a:latin typeface="Calibri" panose="020F0502020204030204" pitchFamily="34" charset="0"/>
              </a:defRPr>
            </a:lvl4pPr>
            <a:lvl5pPr>
              <a:defRPr sz="1200">
                <a:latin typeface="Calibri" panose="020F0502020204030204" pitchFamily="34" charset="0"/>
              </a:defRPr>
            </a:lvl5pPr>
          </a:lstStyle>
          <a:p>
            <a:pPr lvl="0"/>
            <a:r>
              <a:rPr lang="de-DE" dirty="0"/>
              <a:t>Textmasterformat bearbeiten</a:t>
            </a:r>
          </a:p>
        </p:txBody>
      </p:sp>
    </p:spTree>
    <p:extLst>
      <p:ext uri="{BB962C8B-B14F-4D97-AF65-F5344CB8AC3E}">
        <p14:creationId xmlns:p14="http://schemas.microsoft.com/office/powerpoint/2010/main" val="1770390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74429" y="555494"/>
            <a:ext cx="11040000" cy="720000"/>
          </a:xfrm>
          <a:prstGeom prst="rect">
            <a:avLst/>
          </a:prstGeom>
        </p:spPr>
        <p:txBody>
          <a:bodyPr vert="horz" lIns="0" tIns="0" rIns="0" bIns="0" rtlCol="0" anchor="ctr">
            <a:normAutofit/>
          </a:bodyPr>
          <a:lstStyle/>
          <a:p>
            <a:r>
              <a:rPr lang="de-DE" dirty="0"/>
              <a:t>Titelmasterformat durch Klicken bearbeiten</a:t>
            </a:r>
            <a:endParaRPr lang="en-US" dirty="0"/>
          </a:p>
        </p:txBody>
      </p:sp>
      <p:sp>
        <p:nvSpPr>
          <p:cNvPr id="5" name="Text Placeholder 2"/>
          <p:cNvSpPr>
            <a:spLocks noGrp="1"/>
          </p:cNvSpPr>
          <p:nvPr>
            <p:ph idx="1"/>
          </p:nvPr>
        </p:nvSpPr>
        <p:spPr>
          <a:xfrm>
            <a:off x="574428" y="1441936"/>
            <a:ext cx="11040000" cy="4140000"/>
          </a:xfrm>
          <a:prstGeom prst="rect">
            <a:avLst/>
          </a:prstGeom>
        </p:spPr>
        <p:txBody>
          <a:bodyPr vert="horz" lIns="0" tIns="0" rIns="0" bIns="0" rtlCol="0" anchor="t" anchorCtr="0">
            <a:noAutofit/>
          </a:bodyPr>
          <a:lstStyle>
            <a:lvl1pPr marL="228600" indent="-457200">
              <a:lnSpc>
                <a:spcPct val="100000"/>
              </a:lnSpc>
              <a:spcBef>
                <a:spcPts val="0"/>
              </a:spcBef>
              <a:spcAft>
                <a:spcPts val="2000"/>
              </a:spcAft>
              <a:buFont typeface="+mj-lt"/>
              <a:buAutoNum type="arabicPeriod"/>
              <a:defRPr sz="2400">
                <a:solidFill>
                  <a:schemeClr val="tx1"/>
                </a:solidFill>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de-DE" dirty="0"/>
              <a:t>Textmasterformat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Tree>
    <p:extLst>
      <p:ext uri="{BB962C8B-B14F-4D97-AF65-F5344CB8AC3E}">
        <p14:creationId xmlns:p14="http://schemas.microsoft.com/office/powerpoint/2010/main" val="135408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74429" y="555494"/>
            <a:ext cx="11040000" cy="720000"/>
          </a:xfrm>
          <a:prstGeom prst="rect">
            <a:avLst/>
          </a:prstGeom>
        </p:spPr>
        <p:txBody>
          <a:bodyPr vert="horz" lIns="0" tIns="0" rIns="0" bIns="0" rtlCol="0" anchor="ctr">
            <a:normAutofit/>
          </a:bodyPr>
          <a:lstStyle/>
          <a:p>
            <a:r>
              <a:rPr lang="de-DE" dirty="0"/>
              <a:t>Titelmasterformat durch Klicken bearbeiten</a:t>
            </a:r>
            <a:endParaRPr lang="en-US" dirty="0"/>
          </a:p>
        </p:txBody>
      </p:sp>
      <p:sp>
        <p:nvSpPr>
          <p:cNvPr id="5" name="Text Placeholder 2"/>
          <p:cNvSpPr>
            <a:spLocks noGrp="1"/>
          </p:cNvSpPr>
          <p:nvPr>
            <p:ph idx="1"/>
          </p:nvPr>
        </p:nvSpPr>
        <p:spPr>
          <a:xfrm>
            <a:off x="574428" y="1441936"/>
            <a:ext cx="11040000" cy="4140000"/>
          </a:xfrm>
          <a:prstGeom prst="rect">
            <a:avLst/>
          </a:prstGeom>
        </p:spPr>
        <p:txBody>
          <a:bodyPr vert="horz" lIns="0" tIns="0" rIns="0" bIns="0" rtlCol="0">
            <a:noAutofit/>
          </a:bodyPr>
          <a:lstStyle>
            <a:lvl1pPr>
              <a:lnSpc>
                <a:spcPct val="100000"/>
              </a:lnSpc>
              <a:spcBef>
                <a:spcPts val="0"/>
              </a:spcBef>
              <a:spcAft>
                <a:spcPts val="1200"/>
              </a:spcAft>
              <a:defRPr sz="2400">
                <a:solidFill>
                  <a:schemeClr val="tx1"/>
                </a:solidFill>
              </a:defRPr>
            </a:lvl1pPr>
            <a:lvl2pPr>
              <a:lnSpc>
                <a:spcPct val="100000"/>
              </a:lnSpc>
              <a:spcBef>
                <a:spcPts val="0"/>
              </a:spcBef>
              <a:spcAft>
                <a:spcPts val="1200"/>
              </a:spcAft>
              <a:defRPr sz="2000">
                <a:solidFill>
                  <a:schemeClr val="tx1"/>
                </a:solidFill>
              </a:defRPr>
            </a:lvl2pPr>
            <a:lvl3pPr>
              <a:lnSpc>
                <a:spcPct val="100000"/>
              </a:lnSpc>
              <a:spcBef>
                <a:spcPts val="0"/>
              </a:spcBef>
              <a:spcAft>
                <a:spcPts val="1200"/>
              </a:spcAft>
              <a:defRPr sz="1800">
                <a:solidFill>
                  <a:schemeClr val="tx1"/>
                </a:solidFill>
              </a:defRPr>
            </a:lvl3pPr>
            <a:lvl4pPr>
              <a:lnSpc>
                <a:spcPct val="100000"/>
              </a:lnSpc>
              <a:spcBef>
                <a:spcPts val="0"/>
              </a:spcBef>
              <a:spcAft>
                <a:spcPts val="1200"/>
              </a:spcAft>
              <a:defRPr sz="1600">
                <a:solidFill>
                  <a:schemeClr val="tx1"/>
                </a:solidFill>
              </a:defRPr>
            </a:lvl4pPr>
            <a:lvl5pPr>
              <a:lnSpc>
                <a:spcPct val="100000"/>
              </a:lnSpc>
              <a:spcBef>
                <a:spcPts val="0"/>
              </a:spcBef>
              <a:spcAft>
                <a:spcPts val="1200"/>
              </a:spcAft>
              <a:defRPr sz="14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214529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Grafik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9968" y="6060225"/>
            <a:ext cx="2801407" cy="67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ußzeilenplatzhalter 13"/>
          <p:cNvSpPr txBox="1">
            <a:spLocks/>
          </p:cNvSpPr>
          <p:nvPr/>
        </p:nvSpPr>
        <p:spPr>
          <a:xfrm>
            <a:off x="5519937" y="6031650"/>
            <a:ext cx="6094215" cy="557213"/>
          </a:xfrm>
          <a:prstGeom prst="rect">
            <a:avLst/>
          </a:prstGeom>
        </p:spPr>
        <p:txBody>
          <a:bodyPr lIns="0" tIns="0" rIns="0" bIns="0" anchor="ctr"/>
          <a:lstStyle>
            <a:defPPr>
              <a:defRPr lang="de-DE"/>
            </a:defPPr>
            <a:lvl1pPr marL="0" algn="r" defTabSz="914400" rtl="0" eaLnBrk="1" latinLnBrk="0" hangingPunct="1">
              <a:spcAft>
                <a:spcPts val="400"/>
              </a:spcAft>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200"/>
              </a:spcAft>
              <a:buClrTx/>
              <a:buSzTx/>
              <a:buFontTx/>
              <a:buNone/>
              <a:tabLst/>
              <a:defRPr/>
            </a:pPr>
            <a:r>
              <a:rPr lang="de-DE" altLang="de-DE" sz="1000" dirty="0"/>
              <a:t>Informationsveranstaltung</a:t>
            </a:r>
            <a:r>
              <a:rPr lang="de-DE" altLang="de-DE" sz="1000" baseline="0" dirty="0"/>
              <a:t>  Wahlmöglichkeiten 5. und 6. Semester</a:t>
            </a:r>
            <a:br>
              <a:rPr lang="de-DE" sz="1000" dirty="0">
                <a:solidFill>
                  <a:prstClr val="black">
                    <a:tint val="75000"/>
                  </a:prstClr>
                </a:solidFill>
              </a:rPr>
            </a:br>
            <a:r>
              <a:rPr lang="de-DE" sz="1000" dirty="0">
                <a:solidFill>
                  <a:prstClr val="black">
                    <a:tint val="75000"/>
                  </a:prstClr>
                </a:solidFill>
              </a:rPr>
              <a:t>| Seite </a:t>
            </a:r>
            <a:fld id="{6909E969-41C7-46C0-87A3-D55892477895}" type="slidenum">
              <a:rPr lang="de-DE" sz="1000" smtClean="0">
                <a:solidFill>
                  <a:prstClr val="black">
                    <a:tint val="75000"/>
                  </a:prstClr>
                </a:solidFill>
              </a:rPr>
              <a:pPr fontAlgn="auto">
                <a:spcBef>
                  <a:spcPts val="0"/>
                </a:spcBef>
                <a:spcAft>
                  <a:spcPts val="200"/>
                </a:spcAft>
                <a:defRPr/>
              </a:pPr>
              <a:t>‹Nr.›</a:t>
            </a:fld>
            <a:endParaRPr lang="de-DE" sz="1000" dirty="0">
              <a:solidFill>
                <a:prstClr val="black">
                  <a:tint val="75000"/>
                </a:prstClr>
              </a:solidFill>
            </a:endParaRPr>
          </a:p>
        </p:txBody>
      </p:sp>
      <p:cxnSp>
        <p:nvCxnSpPr>
          <p:cNvPr id="3" name="Gerader Verbinder 2"/>
          <p:cNvCxnSpPr/>
          <p:nvPr/>
        </p:nvCxnSpPr>
        <p:spPr>
          <a:xfrm>
            <a:off x="569384" y="5948363"/>
            <a:ext cx="11038416" cy="0"/>
          </a:xfrm>
          <a:prstGeom prst="line">
            <a:avLst/>
          </a:prstGeom>
          <a:ln w="9525">
            <a:solidFill>
              <a:srgbClr val="6F6F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367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p:txStyles>
    <p:titleStyle>
      <a:lvl1pPr algn="l" rtl="0" eaLnBrk="0" fontAlgn="base" hangingPunct="0">
        <a:lnSpc>
          <a:spcPct val="90000"/>
        </a:lnSpc>
        <a:spcBef>
          <a:spcPct val="0"/>
        </a:spcBef>
        <a:spcAft>
          <a:spcPct val="0"/>
        </a:spcAft>
        <a:defRPr sz="2800" b="1" kern="1200">
          <a:solidFill>
            <a:srgbClr val="00395B"/>
          </a:solidFill>
          <a:latin typeface="+mn-lt"/>
          <a:ea typeface="+mj-ea"/>
          <a:cs typeface="+mj-cs"/>
        </a:defRPr>
      </a:lvl1pPr>
      <a:lvl2pPr algn="l" rtl="0" eaLnBrk="0" fontAlgn="base" hangingPunct="0">
        <a:lnSpc>
          <a:spcPct val="90000"/>
        </a:lnSpc>
        <a:spcBef>
          <a:spcPct val="0"/>
        </a:spcBef>
        <a:spcAft>
          <a:spcPct val="0"/>
        </a:spcAft>
        <a:defRPr sz="2800" b="1">
          <a:solidFill>
            <a:srgbClr val="00395B"/>
          </a:solidFill>
          <a:latin typeface="Calibri" pitchFamily="34" charset="0"/>
        </a:defRPr>
      </a:lvl2pPr>
      <a:lvl3pPr algn="l" rtl="0" eaLnBrk="0" fontAlgn="base" hangingPunct="0">
        <a:lnSpc>
          <a:spcPct val="90000"/>
        </a:lnSpc>
        <a:spcBef>
          <a:spcPct val="0"/>
        </a:spcBef>
        <a:spcAft>
          <a:spcPct val="0"/>
        </a:spcAft>
        <a:defRPr sz="2800" b="1">
          <a:solidFill>
            <a:srgbClr val="00395B"/>
          </a:solidFill>
          <a:latin typeface="Calibri" pitchFamily="34" charset="0"/>
        </a:defRPr>
      </a:lvl3pPr>
      <a:lvl4pPr algn="l" rtl="0" eaLnBrk="0" fontAlgn="base" hangingPunct="0">
        <a:lnSpc>
          <a:spcPct val="90000"/>
        </a:lnSpc>
        <a:spcBef>
          <a:spcPct val="0"/>
        </a:spcBef>
        <a:spcAft>
          <a:spcPct val="0"/>
        </a:spcAft>
        <a:defRPr sz="2800" b="1">
          <a:solidFill>
            <a:srgbClr val="00395B"/>
          </a:solidFill>
          <a:latin typeface="Calibri" pitchFamily="34" charset="0"/>
        </a:defRPr>
      </a:lvl4pPr>
      <a:lvl5pPr algn="l" rtl="0" eaLnBrk="0" fontAlgn="base" hangingPunct="0">
        <a:lnSpc>
          <a:spcPct val="90000"/>
        </a:lnSpc>
        <a:spcBef>
          <a:spcPct val="0"/>
        </a:spcBef>
        <a:spcAft>
          <a:spcPct val="0"/>
        </a:spcAft>
        <a:defRPr sz="2800" b="1">
          <a:solidFill>
            <a:srgbClr val="00395B"/>
          </a:solidFill>
          <a:latin typeface="Calibri" pitchFamily="34" charset="0"/>
        </a:defRPr>
      </a:lvl5pPr>
      <a:lvl6pPr marL="457200" algn="l" rtl="0" fontAlgn="base">
        <a:lnSpc>
          <a:spcPct val="90000"/>
        </a:lnSpc>
        <a:spcBef>
          <a:spcPct val="0"/>
        </a:spcBef>
        <a:spcAft>
          <a:spcPct val="0"/>
        </a:spcAft>
        <a:defRPr sz="2800" b="1">
          <a:solidFill>
            <a:srgbClr val="00395B"/>
          </a:solidFill>
          <a:latin typeface="Calibri" pitchFamily="34" charset="0"/>
        </a:defRPr>
      </a:lvl6pPr>
      <a:lvl7pPr marL="914400" algn="l" rtl="0" fontAlgn="base">
        <a:lnSpc>
          <a:spcPct val="90000"/>
        </a:lnSpc>
        <a:spcBef>
          <a:spcPct val="0"/>
        </a:spcBef>
        <a:spcAft>
          <a:spcPct val="0"/>
        </a:spcAft>
        <a:defRPr sz="2800" b="1">
          <a:solidFill>
            <a:srgbClr val="00395B"/>
          </a:solidFill>
          <a:latin typeface="Calibri" pitchFamily="34" charset="0"/>
        </a:defRPr>
      </a:lvl7pPr>
      <a:lvl8pPr marL="1371600" algn="l" rtl="0" fontAlgn="base">
        <a:lnSpc>
          <a:spcPct val="90000"/>
        </a:lnSpc>
        <a:spcBef>
          <a:spcPct val="0"/>
        </a:spcBef>
        <a:spcAft>
          <a:spcPct val="0"/>
        </a:spcAft>
        <a:defRPr sz="2800" b="1">
          <a:solidFill>
            <a:srgbClr val="00395B"/>
          </a:solidFill>
          <a:latin typeface="Calibri" pitchFamily="34" charset="0"/>
        </a:defRPr>
      </a:lvl8pPr>
      <a:lvl9pPr marL="1828800" algn="l" rtl="0" fontAlgn="base">
        <a:lnSpc>
          <a:spcPct val="90000"/>
        </a:lnSpc>
        <a:spcBef>
          <a:spcPct val="0"/>
        </a:spcBef>
        <a:spcAft>
          <a:spcPct val="0"/>
        </a:spcAft>
        <a:defRPr sz="2800" b="1">
          <a:solidFill>
            <a:srgbClr val="00395B"/>
          </a:solidFill>
          <a:latin typeface="Calibri" pitchFamily="34" charset="0"/>
        </a:defRPr>
      </a:lvl9pPr>
    </p:titleStyle>
    <p:bodyStyle>
      <a:lvl1pPr marL="228600" indent="-228600" algn="l" rtl="0" eaLnBrk="0" fontAlgn="base" hangingPunct="0">
        <a:lnSpc>
          <a:spcPct val="150000"/>
        </a:lnSpc>
        <a:spcBef>
          <a:spcPts val="1000"/>
        </a:spcBef>
        <a:spcAft>
          <a:spcPct val="0"/>
        </a:spcAft>
        <a:buClr>
          <a:srgbClr val="00395B"/>
        </a:buClr>
        <a:buFont typeface="Wingdings" pitchFamily="2" charset="2"/>
        <a:buChar char="§"/>
        <a:defRPr sz="2000" kern="1200">
          <a:solidFill>
            <a:srgbClr val="6F6F6F"/>
          </a:solidFill>
          <a:latin typeface="Calibri" panose="020F0502020204030204" pitchFamily="34" charset="0"/>
          <a:ea typeface="+mn-ea"/>
          <a:cs typeface="+mn-cs"/>
        </a:defRPr>
      </a:lvl1pPr>
      <a:lvl2pPr marL="685800" indent="-228600" algn="l" rtl="0" eaLnBrk="0" fontAlgn="base" hangingPunct="0">
        <a:lnSpc>
          <a:spcPct val="150000"/>
        </a:lnSpc>
        <a:spcBef>
          <a:spcPts val="500"/>
        </a:spcBef>
        <a:spcAft>
          <a:spcPct val="0"/>
        </a:spcAft>
        <a:buClr>
          <a:srgbClr val="00395B"/>
        </a:buClr>
        <a:buFont typeface="Wingdings" pitchFamily="2" charset="2"/>
        <a:buChar char="§"/>
        <a:defRPr kern="1200">
          <a:solidFill>
            <a:srgbClr val="6F6F6F"/>
          </a:solidFill>
          <a:latin typeface="Calibri" panose="020F0502020204030204" pitchFamily="34" charset="0"/>
          <a:ea typeface="+mn-ea"/>
          <a:cs typeface="+mn-cs"/>
        </a:defRPr>
      </a:lvl2pPr>
      <a:lvl3pPr marL="1143000" indent="-228600" algn="l" rtl="0" eaLnBrk="0" fontAlgn="base" hangingPunct="0">
        <a:lnSpc>
          <a:spcPct val="150000"/>
        </a:lnSpc>
        <a:spcBef>
          <a:spcPts val="500"/>
        </a:spcBef>
        <a:spcAft>
          <a:spcPct val="0"/>
        </a:spcAft>
        <a:buClr>
          <a:srgbClr val="00395B"/>
        </a:buClr>
        <a:buFont typeface="Wingdings" pitchFamily="2" charset="2"/>
        <a:buChar char="§"/>
        <a:defRPr sz="1600" kern="1200">
          <a:solidFill>
            <a:srgbClr val="6F6F6F"/>
          </a:solidFill>
          <a:latin typeface="Calibri" panose="020F0502020204030204" pitchFamily="34" charset="0"/>
          <a:ea typeface="+mn-ea"/>
          <a:cs typeface="+mn-cs"/>
        </a:defRPr>
      </a:lvl3pPr>
      <a:lvl4pPr marL="1600200" indent="-228600" algn="l" rtl="0" eaLnBrk="0" fontAlgn="base" hangingPunct="0">
        <a:lnSpc>
          <a:spcPct val="150000"/>
        </a:lnSpc>
        <a:spcBef>
          <a:spcPts val="500"/>
        </a:spcBef>
        <a:spcAft>
          <a:spcPct val="0"/>
        </a:spcAft>
        <a:buClr>
          <a:srgbClr val="00395B"/>
        </a:buClr>
        <a:buFont typeface="Wingdings" pitchFamily="2" charset="2"/>
        <a:buChar char="§"/>
        <a:defRPr sz="1400" kern="1200">
          <a:solidFill>
            <a:srgbClr val="6F6F6F"/>
          </a:solidFill>
          <a:latin typeface="Calibri" panose="020F0502020204030204" pitchFamily="34" charset="0"/>
          <a:ea typeface="+mn-ea"/>
          <a:cs typeface="+mn-cs"/>
        </a:defRPr>
      </a:lvl4pPr>
      <a:lvl5pPr marL="2057400" indent="-228600" algn="l" rtl="0" eaLnBrk="0" fontAlgn="base" hangingPunct="0">
        <a:lnSpc>
          <a:spcPct val="150000"/>
        </a:lnSpc>
        <a:spcBef>
          <a:spcPts val="500"/>
        </a:spcBef>
        <a:spcAft>
          <a:spcPct val="0"/>
        </a:spcAft>
        <a:buClr>
          <a:srgbClr val="00395B"/>
        </a:buClr>
        <a:buFont typeface="Wingdings" pitchFamily="2" charset="2"/>
        <a:buChar char="§"/>
        <a:defRPr sz="1200" kern="1200">
          <a:solidFill>
            <a:srgbClr val="6F6F6F"/>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Grafik 3"/>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9968" y="6148389"/>
            <a:ext cx="308821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ußzeilenplatzhalter 13"/>
          <p:cNvSpPr txBox="1">
            <a:spLocks/>
          </p:cNvSpPr>
          <p:nvPr userDrawn="1"/>
        </p:nvSpPr>
        <p:spPr>
          <a:xfrm>
            <a:off x="6108700" y="6073776"/>
            <a:ext cx="5505451" cy="557213"/>
          </a:xfrm>
          <a:prstGeom prst="rect">
            <a:avLst/>
          </a:prstGeom>
        </p:spPr>
        <p:txBody>
          <a:bodyPr lIns="0" tIns="0" rIns="0" bIns="0" anchor="ctr"/>
          <a:lstStyle>
            <a:defPPr>
              <a:defRPr lang="de-DE"/>
            </a:defPPr>
            <a:lvl1pPr marL="0" algn="r" defTabSz="914400" rtl="0" eaLnBrk="1" latinLnBrk="0" hangingPunct="1">
              <a:spcAft>
                <a:spcPts val="400"/>
              </a:spcAft>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200"/>
              </a:spcAft>
              <a:defRPr/>
            </a:pPr>
            <a:r>
              <a:rPr lang="de-DE" altLang="de-DE" sz="1000" dirty="0"/>
              <a:t>Informationsveranstaltung  Wahlmöglichkeiten 5. und 6. Semester</a:t>
            </a:r>
            <a:br>
              <a:rPr lang="de-DE" altLang="de-DE" sz="1000" dirty="0"/>
            </a:br>
            <a:r>
              <a:rPr lang="de-DE" altLang="de-DE" sz="1000" dirty="0"/>
              <a:t>Prof. Dr. Petra Hampel</a:t>
            </a:r>
          </a:p>
          <a:p>
            <a:pPr fontAlgn="auto">
              <a:spcBef>
                <a:spcPts val="0"/>
              </a:spcBef>
              <a:spcAft>
                <a:spcPts val="200"/>
              </a:spcAft>
              <a:defRPr/>
            </a:pPr>
            <a:r>
              <a:rPr lang="de-DE" altLang="de-DE" sz="1000" dirty="0"/>
              <a:t> 16. Mai 2017 | Seite ‹Nr.›</a:t>
            </a:r>
          </a:p>
        </p:txBody>
      </p:sp>
      <p:cxnSp>
        <p:nvCxnSpPr>
          <p:cNvPr id="3" name="Gerader Verbinder 2"/>
          <p:cNvCxnSpPr/>
          <p:nvPr userDrawn="1"/>
        </p:nvCxnSpPr>
        <p:spPr>
          <a:xfrm>
            <a:off x="569384" y="5948363"/>
            <a:ext cx="11038416" cy="0"/>
          </a:xfrm>
          <a:prstGeom prst="line">
            <a:avLst/>
          </a:prstGeom>
          <a:ln w="9525">
            <a:solidFill>
              <a:srgbClr val="6F6F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8941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p:txStyles>
    <p:titleStyle>
      <a:lvl1pPr algn="l" rtl="0" eaLnBrk="0" fontAlgn="base" hangingPunct="0">
        <a:lnSpc>
          <a:spcPct val="90000"/>
        </a:lnSpc>
        <a:spcBef>
          <a:spcPct val="0"/>
        </a:spcBef>
        <a:spcAft>
          <a:spcPct val="0"/>
        </a:spcAft>
        <a:defRPr sz="2800" b="1" kern="1200">
          <a:solidFill>
            <a:srgbClr val="00395B"/>
          </a:solidFill>
          <a:latin typeface="+mn-lt"/>
          <a:ea typeface="+mj-ea"/>
          <a:cs typeface="+mj-cs"/>
        </a:defRPr>
      </a:lvl1pPr>
      <a:lvl2pPr algn="l" rtl="0" eaLnBrk="0" fontAlgn="base" hangingPunct="0">
        <a:lnSpc>
          <a:spcPct val="90000"/>
        </a:lnSpc>
        <a:spcBef>
          <a:spcPct val="0"/>
        </a:spcBef>
        <a:spcAft>
          <a:spcPct val="0"/>
        </a:spcAft>
        <a:defRPr sz="2800" b="1">
          <a:solidFill>
            <a:srgbClr val="00395B"/>
          </a:solidFill>
          <a:latin typeface="Calibri" pitchFamily="34" charset="0"/>
        </a:defRPr>
      </a:lvl2pPr>
      <a:lvl3pPr algn="l" rtl="0" eaLnBrk="0" fontAlgn="base" hangingPunct="0">
        <a:lnSpc>
          <a:spcPct val="90000"/>
        </a:lnSpc>
        <a:spcBef>
          <a:spcPct val="0"/>
        </a:spcBef>
        <a:spcAft>
          <a:spcPct val="0"/>
        </a:spcAft>
        <a:defRPr sz="2800" b="1">
          <a:solidFill>
            <a:srgbClr val="00395B"/>
          </a:solidFill>
          <a:latin typeface="Calibri" pitchFamily="34" charset="0"/>
        </a:defRPr>
      </a:lvl3pPr>
      <a:lvl4pPr algn="l" rtl="0" eaLnBrk="0" fontAlgn="base" hangingPunct="0">
        <a:lnSpc>
          <a:spcPct val="90000"/>
        </a:lnSpc>
        <a:spcBef>
          <a:spcPct val="0"/>
        </a:spcBef>
        <a:spcAft>
          <a:spcPct val="0"/>
        </a:spcAft>
        <a:defRPr sz="2800" b="1">
          <a:solidFill>
            <a:srgbClr val="00395B"/>
          </a:solidFill>
          <a:latin typeface="Calibri" pitchFamily="34" charset="0"/>
        </a:defRPr>
      </a:lvl4pPr>
      <a:lvl5pPr algn="l" rtl="0" eaLnBrk="0" fontAlgn="base" hangingPunct="0">
        <a:lnSpc>
          <a:spcPct val="90000"/>
        </a:lnSpc>
        <a:spcBef>
          <a:spcPct val="0"/>
        </a:spcBef>
        <a:spcAft>
          <a:spcPct val="0"/>
        </a:spcAft>
        <a:defRPr sz="2800" b="1">
          <a:solidFill>
            <a:srgbClr val="00395B"/>
          </a:solidFill>
          <a:latin typeface="Calibri" pitchFamily="34" charset="0"/>
        </a:defRPr>
      </a:lvl5pPr>
      <a:lvl6pPr marL="457200" algn="l" rtl="0" fontAlgn="base">
        <a:lnSpc>
          <a:spcPct val="90000"/>
        </a:lnSpc>
        <a:spcBef>
          <a:spcPct val="0"/>
        </a:spcBef>
        <a:spcAft>
          <a:spcPct val="0"/>
        </a:spcAft>
        <a:defRPr sz="2800" b="1">
          <a:solidFill>
            <a:srgbClr val="00395B"/>
          </a:solidFill>
          <a:latin typeface="Calibri" pitchFamily="34" charset="0"/>
        </a:defRPr>
      </a:lvl6pPr>
      <a:lvl7pPr marL="914400" algn="l" rtl="0" fontAlgn="base">
        <a:lnSpc>
          <a:spcPct val="90000"/>
        </a:lnSpc>
        <a:spcBef>
          <a:spcPct val="0"/>
        </a:spcBef>
        <a:spcAft>
          <a:spcPct val="0"/>
        </a:spcAft>
        <a:defRPr sz="2800" b="1">
          <a:solidFill>
            <a:srgbClr val="00395B"/>
          </a:solidFill>
          <a:latin typeface="Calibri" pitchFamily="34" charset="0"/>
        </a:defRPr>
      </a:lvl7pPr>
      <a:lvl8pPr marL="1371600" algn="l" rtl="0" fontAlgn="base">
        <a:lnSpc>
          <a:spcPct val="90000"/>
        </a:lnSpc>
        <a:spcBef>
          <a:spcPct val="0"/>
        </a:spcBef>
        <a:spcAft>
          <a:spcPct val="0"/>
        </a:spcAft>
        <a:defRPr sz="2800" b="1">
          <a:solidFill>
            <a:srgbClr val="00395B"/>
          </a:solidFill>
          <a:latin typeface="Calibri" pitchFamily="34" charset="0"/>
        </a:defRPr>
      </a:lvl8pPr>
      <a:lvl9pPr marL="1828800" algn="l" rtl="0" fontAlgn="base">
        <a:lnSpc>
          <a:spcPct val="90000"/>
        </a:lnSpc>
        <a:spcBef>
          <a:spcPct val="0"/>
        </a:spcBef>
        <a:spcAft>
          <a:spcPct val="0"/>
        </a:spcAft>
        <a:defRPr sz="2800" b="1">
          <a:solidFill>
            <a:srgbClr val="00395B"/>
          </a:solidFill>
          <a:latin typeface="Calibri" pitchFamily="34" charset="0"/>
        </a:defRPr>
      </a:lvl9pPr>
    </p:titleStyle>
    <p:bodyStyle>
      <a:lvl1pPr marL="228600" indent="-228600" algn="l" rtl="0" eaLnBrk="0" fontAlgn="base" hangingPunct="0">
        <a:lnSpc>
          <a:spcPct val="150000"/>
        </a:lnSpc>
        <a:spcBef>
          <a:spcPts val="1000"/>
        </a:spcBef>
        <a:spcAft>
          <a:spcPct val="0"/>
        </a:spcAft>
        <a:buClr>
          <a:srgbClr val="00395B"/>
        </a:buClr>
        <a:buFont typeface="Wingdings" pitchFamily="2" charset="2"/>
        <a:buChar char="§"/>
        <a:defRPr sz="2000" kern="1200">
          <a:solidFill>
            <a:srgbClr val="6F6F6F"/>
          </a:solidFill>
          <a:latin typeface="Calibri" panose="020F0502020204030204" pitchFamily="34" charset="0"/>
          <a:ea typeface="+mn-ea"/>
          <a:cs typeface="+mn-cs"/>
        </a:defRPr>
      </a:lvl1pPr>
      <a:lvl2pPr marL="685800" indent="-228600" algn="l" rtl="0" eaLnBrk="0" fontAlgn="base" hangingPunct="0">
        <a:lnSpc>
          <a:spcPct val="150000"/>
        </a:lnSpc>
        <a:spcBef>
          <a:spcPts val="500"/>
        </a:spcBef>
        <a:spcAft>
          <a:spcPct val="0"/>
        </a:spcAft>
        <a:buClr>
          <a:srgbClr val="00395B"/>
        </a:buClr>
        <a:buFont typeface="Wingdings" pitchFamily="2" charset="2"/>
        <a:buChar char="§"/>
        <a:defRPr kern="1200">
          <a:solidFill>
            <a:srgbClr val="6F6F6F"/>
          </a:solidFill>
          <a:latin typeface="Calibri" panose="020F0502020204030204" pitchFamily="34" charset="0"/>
          <a:ea typeface="+mn-ea"/>
          <a:cs typeface="+mn-cs"/>
        </a:defRPr>
      </a:lvl2pPr>
      <a:lvl3pPr marL="1143000" indent="-228600" algn="l" rtl="0" eaLnBrk="0" fontAlgn="base" hangingPunct="0">
        <a:lnSpc>
          <a:spcPct val="150000"/>
        </a:lnSpc>
        <a:spcBef>
          <a:spcPts val="500"/>
        </a:spcBef>
        <a:spcAft>
          <a:spcPct val="0"/>
        </a:spcAft>
        <a:buClr>
          <a:srgbClr val="00395B"/>
        </a:buClr>
        <a:buFont typeface="Wingdings" pitchFamily="2" charset="2"/>
        <a:buChar char="§"/>
        <a:defRPr sz="1600" kern="1200">
          <a:solidFill>
            <a:srgbClr val="6F6F6F"/>
          </a:solidFill>
          <a:latin typeface="Calibri" panose="020F0502020204030204" pitchFamily="34" charset="0"/>
          <a:ea typeface="+mn-ea"/>
          <a:cs typeface="+mn-cs"/>
        </a:defRPr>
      </a:lvl3pPr>
      <a:lvl4pPr marL="1600200" indent="-228600" algn="l" rtl="0" eaLnBrk="0" fontAlgn="base" hangingPunct="0">
        <a:lnSpc>
          <a:spcPct val="150000"/>
        </a:lnSpc>
        <a:spcBef>
          <a:spcPts val="500"/>
        </a:spcBef>
        <a:spcAft>
          <a:spcPct val="0"/>
        </a:spcAft>
        <a:buClr>
          <a:srgbClr val="00395B"/>
        </a:buClr>
        <a:buFont typeface="Wingdings" pitchFamily="2" charset="2"/>
        <a:buChar char="§"/>
        <a:defRPr sz="1400" kern="1200">
          <a:solidFill>
            <a:srgbClr val="6F6F6F"/>
          </a:solidFill>
          <a:latin typeface="Calibri" panose="020F0502020204030204" pitchFamily="34" charset="0"/>
          <a:ea typeface="+mn-ea"/>
          <a:cs typeface="+mn-cs"/>
        </a:defRPr>
      </a:lvl4pPr>
      <a:lvl5pPr marL="2057400" indent="-228600" algn="l" rtl="0" eaLnBrk="0" fontAlgn="base" hangingPunct="0">
        <a:lnSpc>
          <a:spcPct val="150000"/>
        </a:lnSpc>
        <a:spcBef>
          <a:spcPts val="500"/>
        </a:spcBef>
        <a:spcAft>
          <a:spcPct val="0"/>
        </a:spcAft>
        <a:buClr>
          <a:srgbClr val="00395B"/>
        </a:buClr>
        <a:buFont typeface="Wingdings" pitchFamily="2" charset="2"/>
        <a:buChar char="§"/>
        <a:defRPr sz="1200" kern="1200">
          <a:solidFill>
            <a:srgbClr val="6F6F6F"/>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hyperlink" Target="mailto:evb@uni-flensburg.de" TargetMode="External"/><Relationship Id="rId2" Type="http://schemas.openxmlformats.org/officeDocument/2006/relationships/hyperlink" Target="mailto:dagmar.arghire-klein@uni-flensburg.de"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hyperlink" Target="https://www.uni-flensburg.de/fileadmin/content/portale/die_universitaet/dokumente/satzungen/amtliche-satzungen/2016/gpo-2015-aenderung-fsa-gesundheit-und-ernaehrung.pdf?sword_list%5b%5d=gpo&amp;sword_list%5b%5d=11.1&amp;sword_list%5b%5d=Ern&#228;hrung&amp;no_cache=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el 2"/>
          <p:cNvSpPr>
            <a:spLocks noGrp="1"/>
          </p:cNvSpPr>
          <p:nvPr>
            <p:ph type="title"/>
          </p:nvPr>
        </p:nvSpPr>
        <p:spPr bwMode="auto">
          <a:xfrm>
            <a:off x="574429" y="1177286"/>
            <a:ext cx="11040000" cy="72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pPr algn="ctr" eaLnBrk="1" hangingPunct="1">
              <a:lnSpc>
                <a:spcPct val="150000"/>
              </a:lnSpc>
            </a:pPr>
            <a:r>
              <a:rPr lang="de-DE" altLang="de-DE" dirty="0"/>
              <a:t>Informationsveranstaltung</a:t>
            </a:r>
            <a:br>
              <a:rPr lang="de-DE" altLang="de-DE" dirty="0"/>
            </a:br>
            <a:r>
              <a:rPr lang="de-DE" altLang="de-DE" dirty="0"/>
              <a:t>PO 2015 </a:t>
            </a:r>
            <a:br>
              <a:rPr lang="de-DE" altLang="de-DE" dirty="0"/>
            </a:br>
            <a:r>
              <a:rPr lang="de-DE" altLang="de-DE" dirty="0"/>
              <a:t>Wahlmöglichkeiten 5. und 6. Semester</a:t>
            </a:r>
            <a:br>
              <a:rPr lang="de-DE" altLang="de-DE" dirty="0"/>
            </a:br>
            <a:r>
              <a:rPr lang="de-DE" altLang="de-DE" dirty="0"/>
              <a:t>Teilstudiengang Gesundheit und Ernährung</a:t>
            </a:r>
          </a:p>
        </p:txBody>
      </p:sp>
      <p:sp>
        <p:nvSpPr>
          <p:cNvPr id="261123" name="Inhaltsplatzhalter 4"/>
          <p:cNvSpPr>
            <a:spLocks noGrp="1"/>
          </p:cNvSpPr>
          <p:nvPr>
            <p:ph idx="1"/>
          </p:nvPr>
        </p:nvSpPr>
        <p:spPr bwMode="auto">
          <a:xfrm>
            <a:off x="574430" y="1554480"/>
            <a:ext cx="10996247" cy="40274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endParaRPr lang="de-DE" altLang="de-DE" dirty="0"/>
          </a:p>
          <a:p>
            <a:pPr algn="ctr" eaLnBrk="1" hangingPunct="1">
              <a:spcBef>
                <a:spcPct val="0"/>
              </a:spcBef>
            </a:pPr>
            <a:endParaRPr lang="de-DE" altLang="de-DE" dirty="0"/>
          </a:p>
          <a:p>
            <a:pPr algn="ctr" eaLnBrk="1" hangingPunct="1">
              <a:spcBef>
                <a:spcPct val="0"/>
              </a:spcBef>
            </a:pPr>
            <a:endParaRPr lang="de-DE" altLang="de-DE" dirty="0"/>
          </a:p>
          <a:p>
            <a:pPr algn="ctr" eaLnBrk="1" hangingPunct="1">
              <a:spcBef>
                <a:spcPct val="0"/>
              </a:spcBef>
            </a:pPr>
            <a:endParaRPr lang="de-DE" altLang="de-DE" sz="1600" dirty="0"/>
          </a:p>
          <a:p>
            <a:pPr algn="ctr" eaLnBrk="1" hangingPunct="1">
              <a:spcBef>
                <a:spcPct val="0"/>
              </a:spcBef>
            </a:pPr>
            <a:r>
              <a:rPr lang="de-DE" altLang="de-DE" dirty="0"/>
              <a:t>Prof. Dr. Petra Hampel</a:t>
            </a:r>
          </a:p>
          <a:p>
            <a:pPr algn="ctr" eaLnBrk="1" hangingPunct="1">
              <a:spcBef>
                <a:spcPct val="0"/>
              </a:spcBef>
            </a:pPr>
            <a:r>
              <a:rPr lang="de-DE" altLang="de-DE" dirty="0"/>
              <a:t>Prof. Dr. Ulrike Johannsen</a:t>
            </a:r>
          </a:p>
          <a:p>
            <a:pPr algn="ctr" eaLnBrk="1" hangingPunct="1">
              <a:spcBef>
                <a:spcPct val="0"/>
              </a:spcBef>
            </a:pPr>
            <a:endParaRPr lang="de-DE" altLang="de-DE" sz="2000" dirty="0"/>
          </a:p>
          <a:p>
            <a:pPr algn="ctr" eaLnBrk="1" hangingPunct="1">
              <a:spcBef>
                <a:spcPct val="0"/>
              </a:spcBef>
            </a:pPr>
            <a:r>
              <a:rPr lang="de-DE" altLang="de-DE" sz="2000" dirty="0"/>
              <a:t>Juli 2020</a:t>
            </a:r>
          </a:p>
          <a:p>
            <a:pPr algn="ctr" eaLnBrk="1" hangingPunct="1">
              <a:spcBef>
                <a:spcPct val="0"/>
              </a:spcBef>
            </a:pPr>
            <a:endParaRPr lang="de-DE" altLang="de-DE" sz="2000" dirty="0"/>
          </a:p>
        </p:txBody>
      </p:sp>
      <p:sp>
        <p:nvSpPr>
          <p:cNvPr id="2" name="Rechteck 1">
            <a:extLst>
              <a:ext uri="{FF2B5EF4-FFF2-40B4-BE49-F238E27FC236}">
                <a16:creationId xmlns:a16="http://schemas.microsoft.com/office/drawing/2014/main" id="{351A9F03-BF83-084B-AFFD-C981BABEB226}"/>
              </a:ext>
            </a:extLst>
          </p:cNvPr>
          <p:cNvSpPr/>
          <p:nvPr/>
        </p:nvSpPr>
        <p:spPr>
          <a:xfrm>
            <a:off x="9832353" y="642807"/>
            <a:ext cx="1202635" cy="10689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Sound aufgezeichnet">
            <a:hlinkClick r:id="" action="ppaction://media"/>
            <a:extLst>
              <a:ext uri="{FF2B5EF4-FFF2-40B4-BE49-F238E27FC236}">
                <a16:creationId xmlns:a16="http://schemas.microsoft.com/office/drawing/2014/main" id="{499CDD7F-D162-374E-9882-6E505B49E9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3633" y="741680"/>
            <a:ext cx="812800" cy="812800"/>
          </a:xfrm>
          <a:prstGeom prst="rect">
            <a:avLst/>
          </a:prstGeom>
        </p:spPr>
      </p:pic>
    </p:spTree>
    <p:extLst>
      <p:ext uri="{BB962C8B-B14F-4D97-AF65-F5344CB8AC3E}">
        <p14:creationId xmlns:p14="http://schemas.microsoft.com/office/powerpoint/2010/main" val="323200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CBE41-F5A5-6649-9A2A-0048D4BEBB1D}"/>
              </a:ext>
            </a:extLst>
          </p:cNvPr>
          <p:cNvSpPr>
            <a:spLocks noGrp="1"/>
          </p:cNvSpPr>
          <p:nvPr>
            <p:ph type="title"/>
          </p:nvPr>
        </p:nvSpPr>
        <p:spPr/>
        <p:txBody>
          <a:bodyPr/>
          <a:lstStyle/>
          <a:p>
            <a:r>
              <a:rPr lang="de-DE" dirty="0"/>
              <a:t>2. Zukünftige berufliche Orientierungen</a:t>
            </a:r>
          </a:p>
        </p:txBody>
      </p:sp>
      <p:sp>
        <p:nvSpPr>
          <p:cNvPr id="9" name="Titel 1">
            <a:extLst>
              <a:ext uri="{FF2B5EF4-FFF2-40B4-BE49-F238E27FC236}">
                <a16:creationId xmlns:a16="http://schemas.microsoft.com/office/drawing/2014/main" id="{2377D166-DC2A-F04C-8AA5-9C1C06314923}"/>
              </a:ext>
            </a:extLst>
          </p:cNvPr>
          <p:cNvSpPr txBox="1">
            <a:spLocks/>
          </p:cNvSpPr>
          <p:nvPr/>
        </p:nvSpPr>
        <p:spPr>
          <a:xfrm>
            <a:off x="574429" y="2086893"/>
            <a:ext cx="11040000" cy="720000"/>
          </a:xfrm>
          <a:prstGeom prst="rect">
            <a:avLst/>
          </a:prstGeom>
        </p:spPr>
        <p:txBody>
          <a:bodyPr vert="horz" lIns="0" tIns="0" rIns="0" bIns="0" rtlCol="0" anchor="ctr">
            <a:normAutofit fontScale="97500" lnSpcReduction="10000"/>
          </a:bodyPr>
          <a:lstStyle>
            <a:lvl1pPr algn="l" rtl="0" eaLnBrk="0" fontAlgn="base" hangingPunct="0">
              <a:lnSpc>
                <a:spcPct val="90000"/>
              </a:lnSpc>
              <a:spcBef>
                <a:spcPct val="0"/>
              </a:spcBef>
              <a:spcAft>
                <a:spcPct val="0"/>
              </a:spcAft>
              <a:defRPr sz="2800" b="1" kern="1200">
                <a:solidFill>
                  <a:srgbClr val="00395B"/>
                </a:solidFill>
                <a:latin typeface="+mn-lt"/>
                <a:ea typeface="+mj-ea"/>
                <a:cs typeface="+mj-cs"/>
              </a:defRPr>
            </a:lvl1pPr>
            <a:lvl2pPr algn="l" rtl="0" eaLnBrk="0" fontAlgn="base" hangingPunct="0">
              <a:lnSpc>
                <a:spcPct val="90000"/>
              </a:lnSpc>
              <a:spcBef>
                <a:spcPct val="0"/>
              </a:spcBef>
              <a:spcAft>
                <a:spcPct val="0"/>
              </a:spcAft>
              <a:defRPr sz="2800" b="1">
                <a:solidFill>
                  <a:srgbClr val="00395B"/>
                </a:solidFill>
                <a:latin typeface="Calibri" pitchFamily="34" charset="0"/>
              </a:defRPr>
            </a:lvl2pPr>
            <a:lvl3pPr algn="l" rtl="0" eaLnBrk="0" fontAlgn="base" hangingPunct="0">
              <a:lnSpc>
                <a:spcPct val="90000"/>
              </a:lnSpc>
              <a:spcBef>
                <a:spcPct val="0"/>
              </a:spcBef>
              <a:spcAft>
                <a:spcPct val="0"/>
              </a:spcAft>
              <a:defRPr sz="2800" b="1">
                <a:solidFill>
                  <a:srgbClr val="00395B"/>
                </a:solidFill>
                <a:latin typeface="Calibri" pitchFamily="34" charset="0"/>
              </a:defRPr>
            </a:lvl3pPr>
            <a:lvl4pPr algn="l" rtl="0" eaLnBrk="0" fontAlgn="base" hangingPunct="0">
              <a:lnSpc>
                <a:spcPct val="90000"/>
              </a:lnSpc>
              <a:spcBef>
                <a:spcPct val="0"/>
              </a:spcBef>
              <a:spcAft>
                <a:spcPct val="0"/>
              </a:spcAft>
              <a:defRPr sz="2800" b="1">
                <a:solidFill>
                  <a:srgbClr val="00395B"/>
                </a:solidFill>
                <a:latin typeface="Calibri" pitchFamily="34" charset="0"/>
              </a:defRPr>
            </a:lvl4pPr>
            <a:lvl5pPr algn="l" rtl="0" eaLnBrk="0" fontAlgn="base" hangingPunct="0">
              <a:lnSpc>
                <a:spcPct val="90000"/>
              </a:lnSpc>
              <a:spcBef>
                <a:spcPct val="0"/>
              </a:spcBef>
              <a:spcAft>
                <a:spcPct val="0"/>
              </a:spcAft>
              <a:defRPr sz="2800" b="1">
                <a:solidFill>
                  <a:srgbClr val="00395B"/>
                </a:solidFill>
                <a:latin typeface="Calibri" pitchFamily="34" charset="0"/>
              </a:defRPr>
            </a:lvl5pPr>
            <a:lvl6pPr marL="457200" algn="l" rtl="0" fontAlgn="base">
              <a:lnSpc>
                <a:spcPct val="90000"/>
              </a:lnSpc>
              <a:spcBef>
                <a:spcPct val="0"/>
              </a:spcBef>
              <a:spcAft>
                <a:spcPct val="0"/>
              </a:spcAft>
              <a:defRPr sz="2800" b="1">
                <a:solidFill>
                  <a:srgbClr val="00395B"/>
                </a:solidFill>
                <a:latin typeface="Calibri" pitchFamily="34" charset="0"/>
              </a:defRPr>
            </a:lvl6pPr>
            <a:lvl7pPr marL="914400" algn="l" rtl="0" fontAlgn="base">
              <a:lnSpc>
                <a:spcPct val="90000"/>
              </a:lnSpc>
              <a:spcBef>
                <a:spcPct val="0"/>
              </a:spcBef>
              <a:spcAft>
                <a:spcPct val="0"/>
              </a:spcAft>
              <a:defRPr sz="2800" b="1">
                <a:solidFill>
                  <a:srgbClr val="00395B"/>
                </a:solidFill>
                <a:latin typeface="Calibri" pitchFamily="34" charset="0"/>
              </a:defRPr>
            </a:lvl7pPr>
            <a:lvl8pPr marL="1371600" algn="l" rtl="0" fontAlgn="base">
              <a:lnSpc>
                <a:spcPct val="90000"/>
              </a:lnSpc>
              <a:spcBef>
                <a:spcPct val="0"/>
              </a:spcBef>
              <a:spcAft>
                <a:spcPct val="0"/>
              </a:spcAft>
              <a:defRPr sz="2800" b="1">
                <a:solidFill>
                  <a:srgbClr val="00395B"/>
                </a:solidFill>
                <a:latin typeface="Calibri" pitchFamily="34" charset="0"/>
              </a:defRPr>
            </a:lvl8pPr>
            <a:lvl9pPr marL="1828800" algn="l" rtl="0" fontAlgn="base">
              <a:lnSpc>
                <a:spcPct val="90000"/>
              </a:lnSpc>
              <a:spcBef>
                <a:spcPct val="0"/>
              </a:spcBef>
              <a:spcAft>
                <a:spcPct val="0"/>
              </a:spcAft>
              <a:defRPr sz="2800" b="1">
                <a:solidFill>
                  <a:srgbClr val="00395B"/>
                </a:solidFill>
                <a:latin typeface="Calibri" pitchFamily="34" charset="0"/>
              </a:defRPr>
            </a:lvl9pPr>
          </a:lstStyle>
          <a:p>
            <a:r>
              <a:rPr lang="de-DE"/>
              <a:t>3.  Interesse am Lehramt berufsbildende Schulen mit der beruflichen</a:t>
            </a:r>
            <a:br>
              <a:rPr lang="de-DE"/>
            </a:br>
            <a:r>
              <a:rPr lang="de-DE"/>
              <a:t>     Fachrichtung Ernährung und Hauswirtschaft?</a:t>
            </a:r>
            <a:endParaRPr lang="de-DE" dirty="0"/>
          </a:p>
        </p:txBody>
      </p:sp>
      <p:sp>
        <p:nvSpPr>
          <p:cNvPr id="10" name="Inhaltsplatzhalter 2">
            <a:extLst>
              <a:ext uri="{FF2B5EF4-FFF2-40B4-BE49-F238E27FC236}">
                <a16:creationId xmlns:a16="http://schemas.microsoft.com/office/drawing/2014/main" id="{3A598D26-7692-274A-A88F-76E384BB1699}"/>
              </a:ext>
            </a:extLst>
          </p:cNvPr>
          <p:cNvSpPr>
            <a:spLocks noGrp="1"/>
          </p:cNvSpPr>
          <p:nvPr>
            <p:ph idx="1"/>
          </p:nvPr>
        </p:nvSpPr>
        <p:spPr>
          <a:xfrm>
            <a:off x="574429" y="3191068"/>
            <a:ext cx="10996247" cy="1791479"/>
          </a:xfrm>
        </p:spPr>
        <p:txBody>
          <a:bodyPr/>
          <a:lstStyle/>
          <a:p>
            <a:pPr marL="342891" indent="-342891">
              <a:buFont typeface="Arial" panose="020B0604020202020204" pitchFamily="34" charset="0"/>
              <a:buChar char="•"/>
            </a:pPr>
            <a:r>
              <a:rPr lang="de-DE" dirty="0"/>
              <a:t>Studierende, mit Wunsch zu EHW zu wechseln  </a:t>
            </a:r>
          </a:p>
          <a:p>
            <a:pPr marL="342891" indent="-342891">
              <a:buFont typeface="Arial" panose="020B0604020202020204" pitchFamily="34" charset="0"/>
              <a:buChar char="•"/>
            </a:pPr>
            <a:r>
              <a:rPr lang="de-DE" dirty="0"/>
              <a:t>Voraussetzung ist ein SEK II Fach: Dänisch, Deutsch, Englisch, Französisch, Geschichte, Kunst, Mathematik, Spanisch, Sport, Wirtschaft/Politik </a:t>
            </a:r>
          </a:p>
          <a:p>
            <a:pPr marL="342891" indent="-342891">
              <a:buFont typeface="Arial" panose="020B0604020202020204" pitchFamily="34" charset="0"/>
              <a:buChar char="•"/>
            </a:pPr>
            <a:r>
              <a:rPr lang="de-DE" dirty="0"/>
              <a:t>Infos und individuelle Beratung: 	 Prof. Dr. Birgit </a:t>
            </a:r>
            <a:r>
              <a:rPr lang="de-DE" dirty="0" err="1"/>
              <a:t>Peuker</a:t>
            </a:r>
            <a:r>
              <a:rPr lang="de-DE" dirty="0"/>
              <a:t> 	 </a:t>
            </a:r>
          </a:p>
          <a:p>
            <a:r>
              <a:rPr lang="de-DE" dirty="0"/>
              <a:t>						      </a:t>
            </a:r>
          </a:p>
          <a:p>
            <a:pPr marL="342891" indent="-342891">
              <a:buFont typeface="Arial" panose="020B0604020202020204" pitchFamily="34" charset="0"/>
              <a:buChar char="•"/>
            </a:pPr>
            <a:endParaRPr lang="de-DE" dirty="0"/>
          </a:p>
          <a:p>
            <a:pPr marL="342891" indent="-342891">
              <a:buFont typeface="Arial" panose="020B0604020202020204" pitchFamily="34" charset="0"/>
              <a:buChar char="•"/>
            </a:pPr>
            <a:endParaRPr lang="de-DE" dirty="0"/>
          </a:p>
          <a:p>
            <a:pPr marL="342891" indent="-342891">
              <a:buFont typeface="Arial" panose="020B0604020202020204" pitchFamily="34" charset="0"/>
              <a:buChar char="•"/>
            </a:pPr>
            <a:endParaRPr lang="de-DE" dirty="0"/>
          </a:p>
          <a:p>
            <a:pPr marL="342891" indent="-342891">
              <a:buFont typeface="Arial" panose="020B0604020202020204" pitchFamily="34" charset="0"/>
              <a:buChar char="•"/>
            </a:pPr>
            <a:endParaRPr lang="de-DE" dirty="0"/>
          </a:p>
        </p:txBody>
      </p:sp>
      <p:sp>
        <p:nvSpPr>
          <p:cNvPr id="5" name="Rechteck 4">
            <a:extLst>
              <a:ext uri="{FF2B5EF4-FFF2-40B4-BE49-F238E27FC236}">
                <a16:creationId xmlns:a16="http://schemas.microsoft.com/office/drawing/2014/main" id="{79C8C50A-BABE-6B4B-AD3D-1081C3E61323}"/>
              </a:ext>
            </a:extLst>
          </p:cNvPr>
          <p:cNvSpPr/>
          <p:nvPr/>
        </p:nvSpPr>
        <p:spPr>
          <a:xfrm>
            <a:off x="9321248" y="620728"/>
            <a:ext cx="1124779" cy="84938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Sound aufgezeichnet">
            <a:hlinkClick r:id="" action="ppaction://media"/>
            <a:extLst>
              <a:ext uri="{FF2B5EF4-FFF2-40B4-BE49-F238E27FC236}">
                <a16:creationId xmlns:a16="http://schemas.microsoft.com/office/drawing/2014/main" id="{9B185957-E359-E544-A8A6-3AED015600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77237" y="615129"/>
            <a:ext cx="812800" cy="812800"/>
          </a:xfrm>
          <a:prstGeom prst="rect">
            <a:avLst/>
          </a:prstGeom>
        </p:spPr>
      </p:pic>
    </p:spTree>
    <p:extLst>
      <p:ext uri="{BB962C8B-B14F-4D97-AF65-F5344CB8AC3E}">
        <p14:creationId xmlns:p14="http://schemas.microsoft.com/office/powerpoint/2010/main" val="2796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6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1836" y="412060"/>
            <a:ext cx="9345854" cy="720000"/>
          </a:xfrm>
        </p:spPr>
        <p:txBody>
          <a:bodyPr>
            <a:normAutofit/>
          </a:bodyPr>
          <a:lstStyle/>
          <a:p>
            <a:r>
              <a:rPr lang="de-DE" dirty="0"/>
              <a:t>Beratung: Studiengangkoordination </a:t>
            </a:r>
            <a:r>
              <a:rPr lang="de-DE"/>
              <a:t>/ Sekretariat EVB</a:t>
            </a:r>
            <a:endParaRPr lang="de-DE" dirty="0"/>
          </a:p>
        </p:txBody>
      </p:sp>
      <p:sp>
        <p:nvSpPr>
          <p:cNvPr id="4" name="Rechteck 3"/>
          <p:cNvSpPr/>
          <p:nvPr/>
        </p:nvSpPr>
        <p:spPr>
          <a:xfrm>
            <a:off x="1105012" y="1537686"/>
            <a:ext cx="2366965" cy="63854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Dagmar Arghire-Klein</a:t>
            </a:r>
          </a:p>
          <a:p>
            <a:pPr algn="ctr"/>
            <a:r>
              <a:rPr lang="de-DE" sz="1600" dirty="0"/>
              <a:t>Studiengangkoordination</a:t>
            </a:r>
          </a:p>
        </p:txBody>
      </p:sp>
      <p:sp>
        <p:nvSpPr>
          <p:cNvPr id="6" name="Rechteck 5"/>
          <p:cNvSpPr/>
          <p:nvPr/>
        </p:nvSpPr>
        <p:spPr>
          <a:xfrm>
            <a:off x="4409918" y="1440251"/>
            <a:ext cx="6689101" cy="2062103"/>
          </a:xfrm>
          <a:prstGeom prst="rect">
            <a:avLst/>
          </a:prstGeom>
        </p:spPr>
        <p:txBody>
          <a:bodyPr wrap="square">
            <a:spAutoFit/>
          </a:bodyPr>
          <a:lstStyle/>
          <a:p>
            <a:r>
              <a:rPr lang="de-DE" sz="1600" dirty="0"/>
              <a:t>Anliegen rund um </a:t>
            </a:r>
            <a:r>
              <a:rPr lang="de-DE" sz="1600" dirty="0" err="1"/>
              <a:t>studiport</a:t>
            </a:r>
            <a:r>
              <a:rPr lang="de-DE" sz="1600" dirty="0"/>
              <a:t> und weitere Fragen zu Ihrem Studium nimmt Frau Arghire-Klein gerne auf und bearbeitet Ihre Anfragen. </a:t>
            </a:r>
          </a:p>
          <a:p>
            <a:r>
              <a:rPr lang="de-DE" sz="1600" dirty="0"/>
              <a:t>Für die Bearbeitung Ihrer Anliegen ist es unabdingbar, dass Sie Ihren </a:t>
            </a:r>
            <a:r>
              <a:rPr lang="de-DE" sz="1600" b="1" i="1" dirty="0"/>
              <a:t>Namen</a:t>
            </a:r>
            <a:r>
              <a:rPr lang="de-DE" sz="1600" dirty="0"/>
              <a:t> und Ihre </a:t>
            </a:r>
            <a:r>
              <a:rPr lang="de-DE" sz="1600" b="1" i="1" dirty="0"/>
              <a:t>Matrikelnummer</a:t>
            </a:r>
            <a:r>
              <a:rPr lang="de-DE" sz="1600" dirty="0"/>
              <a:t> angeben. Ohne Angabe können keine Anliegen bearbeitet werden.</a:t>
            </a:r>
          </a:p>
          <a:p>
            <a:endParaRPr lang="de-DE" sz="1600" dirty="0"/>
          </a:p>
          <a:p>
            <a:r>
              <a:rPr lang="de-DE" sz="1600" b="1" dirty="0"/>
              <a:t>Kontakt: 	</a:t>
            </a:r>
            <a:r>
              <a:rPr lang="de-DE" sz="1600" dirty="0">
                <a:hlinkClick r:id="rId2"/>
              </a:rPr>
              <a:t>dagmar.arghire-klein@uni-flensburg.de</a:t>
            </a:r>
            <a:r>
              <a:rPr lang="de-DE" sz="1600" dirty="0"/>
              <a:t> </a:t>
            </a:r>
          </a:p>
          <a:p>
            <a:r>
              <a:rPr lang="de-DE" sz="1600" dirty="0"/>
              <a:t>	</a:t>
            </a:r>
            <a:r>
              <a:rPr lang="de-DE" sz="1600" dirty="0">
                <a:solidFill>
                  <a:srgbClr val="7030A0"/>
                </a:solidFill>
              </a:rPr>
              <a:t>Telefon: 0461 / 805-2491	OSL 550.2</a:t>
            </a:r>
          </a:p>
        </p:txBody>
      </p:sp>
      <p:sp>
        <p:nvSpPr>
          <p:cNvPr id="5" name="Rechteck 4"/>
          <p:cNvSpPr/>
          <p:nvPr/>
        </p:nvSpPr>
        <p:spPr>
          <a:xfrm>
            <a:off x="4409917" y="3841322"/>
            <a:ext cx="7396600" cy="2062103"/>
          </a:xfrm>
          <a:prstGeom prst="rect">
            <a:avLst/>
          </a:prstGeom>
        </p:spPr>
        <p:txBody>
          <a:bodyPr wrap="square">
            <a:spAutoFit/>
          </a:bodyPr>
          <a:lstStyle/>
          <a:p>
            <a:r>
              <a:rPr lang="de-DE" sz="1600" dirty="0"/>
              <a:t>In unserem Sekretariat stehen Ihnen zwei studentische Hilfskräfte zur Verfügung, die gerne Ihre Anliegen aufnehmen. Einige Fragen lassen sich so unkompliziert klären. Anliegen, die weiterer Klärung bedürfen, werden von ihnen gesammelt und an die jeweils zuständigen Mitarbeiterinnen der Abteilung weitergeleitet.   </a:t>
            </a:r>
          </a:p>
          <a:p>
            <a:r>
              <a:rPr lang="de-DE" sz="1600" dirty="0"/>
              <a:t>Sie erreichen das Sekretariat per Mail: </a:t>
            </a:r>
            <a:r>
              <a:rPr lang="de-DE" sz="1600" dirty="0">
                <a:hlinkClick r:id="rId3"/>
              </a:rPr>
              <a:t>evb@uni-flensburg.de</a:t>
            </a:r>
            <a:endParaRPr lang="de-DE" sz="1600" dirty="0"/>
          </a:p>
          <a:p>
            <a:r>
              <a:rPr lang="de-DE" sz="1600" dirty="0"/>
              <a:t> </a:t>
            </a:r>
          </a:p>
          <a:p>
            <a:r>
              <a:rPr lang="de-DE" sz="1600" b="1" dirty="0"/>
              <a:t>Während der vorlesungsfreien Zeit und des digitalen HeSe20/21  Kontakt bitte ausschließlich per Mail, keine Sprechzeiten!</a:t>
            </a:r>
            <a:endParaRPr lang="de-DE" sz="1600" dirty="0"/>
          </a:p>
        </p:txBody>
      </p:sp>
      <p:sp>
        <p:nvSpPr>
          <p:cNvPr id="8" name="Rechteck 7"/>
          <p:cNvSpPr/>
          <p:nvPr/>
        </p:nvSpPr>
        <p:spPr>
          <a:xfrm>
            <a:off x="861836" y="3986482"/>
            <a:ext cx="1426659" cy="63854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Katrin Butt</a:t>
            </a:r>
          </a:p>
        </p:txBody>
      </p:sp>
      <p:sp>
        <p:nvSpPr>
          <p:cNvPr id="9" name="Rechteck 8"/>
          <p:cNvSpPr/>
          <p:nvPr/>
        </p:nvSpPr>
        <p:spPr>
          <a:xfrm>
            <a:off x="2528929" y="3986482"/>
            <a:ext cx="1426659" cy="63854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Svenja Richter</a:t>
            </a:r>
          </a:p>
        </p:txBody>
      </p:sp>
    </p:spTree>
    <p:extLst>
      <p:ext uri="{BB962C8B-B14F-4D97-AF65-F5344CB8AC3E}">
        <p14:creationId xmlns:p14="http://schemas.microsoft.com/office/powerpoint/2010/main" val="3323984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bwMode="auto">
          <a:xfrm>
            <a:off x="1954213" y="555625"/>
            <a:ext cx="82804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de-DE" altLang="de-DE"/>
              <a:t>Gliederung</a:t>
            </a:r>
          </a:p>
        </p:txBody>
      </p:sp>
      <p:sp>
        <p:nvSpPr>
          <p:cNvPr id="3" name="Inhaltsplatzhalter 2"/>
          <p:cNvSpPr>
            <a:spLocks noGrp="1"/>
          </p:cNvSpPr>
          <p:nvPr>
            <p:ph idx="1"/>
          </p:nvPr>
        </p:nvSpPr>
        <p:spPr>
          <a:xfrm>
            <a:off x="1382752" y="1079891"/>
            <a:ext cx="9423321" cy="4140200"/>
          </a:xfrm>
        </p:spPr>
        <p:txBody>
          <a:bodyPr/>
          <a:lstStyle/>
          <a:p>
            <a:pPr>
              <a:defRPr/>
            </a:pPr>
            <a:endParaRPr lang="de-DE" dirty="0"/>
          </a:p>
          <a:p>
            <a:pPr marL="457200" indent="-457200">
              <a:buFont typeface="+mj-lt"/>
              <a:buAutoNum type="arabicPeriod"/>
              <a:defRPr/>
            </a:pPr>
            <a:r>
              <a:rPr lang="de-DE" dirty="0"/>
              <a:t>Vorstellung der Wahlmöglichkeiten</a:t>
            </a:r>
          </a:p>
          <a:p>
            <a:pPr marL="971550" lvl="1" indent="-285750">
              <a:defRPr/>
            </a:pPr>
            <a:r>
              <a:rPr lang="de-DE" dirty="0"/>
              <a:t>Spezialisierungsoption für Master </a:t>
            </a:r>
            <a:r>
              <a:rPr lang="de-DE" dirty="0" err="1"/>
              <a:t>of</a:t>
            </a:r>
            <a:r>
              <a:rPr lang="de-DE" dirty="0"/>
              <a:t> Education für das Lehramt an Sekundarschulen</a:t>
            </a:r>
          </a:p>
          <a:p>
            <a:pPr marL="971550" lvl="1" indent="-285750">
              <a:defRPr/>
            </a:pPr>
            <a:r>
              <a:rPr lang="de-DE" dirty="0"/>
              <a:t>Spezialisierungsoption fachwissenschaftlicher Master-Studiengang</a:t>
            </a:r>
          </a:p>
          <a:p>
            <a:pPr marL="971550" lvl="1" indent="-285750">
              <a:defRPr/>
            </a:pPr>
            <a:r>
              <a:rPr lang="de-DE" dirty="0"/>
              <a:t>Spezialisierungsoption erziehungswissenschaftlicher Fach-Master-Studiengang</a:t>
            </a:r>
          </a:p>
          <a:p>
            <a:pPr marL="971550" lvl="1" indent="-285750">
              <a:defRPr/>
            </a:pPr>
            <a:endParaRPr lang="de-DE" dirty="0"/>
          </a:p>
          <a:p>
            <a:pPr marL="457200" indent="-457200">
              <a:spcBef>
                <a:spcPts val="1200"/>
              </a:spcBef>
              <a:buFont typeface="+mj-lt"/>
              <a:buAutoNum type="arabicPeriod"/>
              <a:defRPr/>
            </a:pPr>
            <a:r>
              <a:rPr lang="de-DE" dirty="0"/>
              <a:t>Zukünftige berufliche Orientierungen</a:t>
            </a:r>
          </a:p>
          <a:p>
            <a:pPr marL="457200" indent="-457200">
              <a:spcBef>
                <a:spcPts val="1200"/>
              </a:spcBef>
              <a:spcAft>
                <a:spcPts val="1200"/>
              </a:spcAft>
              <a:buFont typeface="+mj-lt"/>
              <a:buAutoNum type="arabicPeriod"/>
              <a:defRPr/>
            </a:pPr>
            <a:r>
              <a:rPr lang="de-DE" dirty="0"/>
              <a:t>Interesse am Lehramt berufsbildende Schulen mit der beruflichen</a:t>
            </a:r>
            <a:br>
              <a:rPr lang="de-DE" dirty="0"/>
            </a:br>
            <a:r>
              <a:rPr lang="de-DE" dirty="0"/>
              <a:t>Fachrichtung Ernährung und Hauswirtschaft?</a:t>
            </a:r>
          </a:p>
        </p:txBody>
      </p:sp>
      <p:sp>
        <p:nvSpPr>
          <p:cNvPr id="4" name="Rechteck 3">
            <a:extLst>
              <a:ext uri="{FF2B5EF4-FFF2-40B4-BE49-F238E27FC236}">
                <a16:creationId xmlns:a16="http://schemas.microsoft.com/office/drawing/2014/main" id="{7B3A6256-031C-BD48-8B16-57E0B9E51046}"/>
              </a:ext>
            </a:extLst>
          </p:cNvPr>
          <p:cNvSpPr/>
          <p:nvPr/>
        </p:nvSpPr>
        <p:spPr>
          <a:xfrm>
            <a:off x="9216127" y="380715"/>
            <a:ext cx="1202635" cy="10689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Sound aufgezeichnet">
            <a:hlinkClick r:id="" action="ppaction://media"/>
            <a:extLst>
              <a:ext uri="{FF2B5EF4-FFF2-40B4-BE49-F238E27FC236}">
                <a16:creationId xmlns:a16="http://schemas.microsoft.com/office/drawing/2014/main" id="{25CAF62F-C69D-B44D-A43B-16E4FE85AC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21813" y="461963"/>
            <a:ext cx="812800" cy="812800"/>
          </a:xfrm>
          <a:prstGeom prst="rect">
            <a:avLst/>
          </a:prstGeom>
        </p:spPr>
      </p:pic>
    </p:spTree>
    <p:extLst>
      <p:ext uri="{BB962C8B-B14F-4D97-AF65-F5344CB8AC3E}">
        <p14:creationId xmlns:p14="http://schemas.microsoft.com/office/powerpoint/2010/main" val="174229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9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bwMode="auto">
          <a:xfrm>
            <a:off x="1954213" y="555625"/>
            <a:ext cx="82804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de-DE" altLang="de-DE" dirty="0"/>
              <a:t>Welche FSA gilt für mich?</a:t>
            </a:r>
          </a:p>
        </p:txBody>
      </p:sp>
      <p:sp>
        <p:nvSpPr>
          <p:cNvPr id="3" name="Inhaltsplatzhalter 2"/>
          <p:cNvSpPr>
            <a:spLocks noGrp="1"/>
          </p:cNvSpPr>
          <p:nvPr>
            <p:ph idx="1"/>
          </p:nvPr>
        </p:nvSpPr>
        <p:spPr>
          <a:xfrm>
            <a:off x="1530626" y="1135614"/>
            <a:ext cx="9750287" cy="4140200"/>
          </a:xfrm>
        </p:spPr>
        <p:txBody>
          <a:bodyPr/>
          <a:lstStyle/>
          <a:p>
            <a:pPr>
              <a:defRPr/>
            </a:pPr>
            <a:endParaRPr lang="de-DE" dirty="0"/>
          </a:p>
          <a:p>
            <a:pPr>
              <a:defRPr/>
            </a:pPr>
            <a:endParaRPr lang="de-DE" dirty="0"/>
          </a:p>
          <a:p>
            <a:pPr>
              <a:defRPr/>
            </a:pPr>
            <a:r>
              <a:rPr lang="de-DE" sz="3200" dirty="0">
                <a:solidFill>
                  <a:srgbClr val="0070C0"/>
                </a:solidFill>
              </a:rPr>
              <a:t>				</a:t>
            </a:r>
          </a:p>
          <a:p>
            <a:pPr>
              <a:defRPr/>
            </a:pPr>
            <a:endParaRPr lang="de-DE" sz="3200" dirty="0">
              <a:solidFill>
                <a:srgbClr val="0070C0"/>
              </a:solidFill>
            </a:endParaRPr>
          </a:p>
          <a:p>
            <a:pPr>
              <a:defRPr/>
            </a:pPr>
            <a:r>
              <a:rPr lang="de-DE" dirty="0">
                <a:solidFill>
                  <a:srgbClr val="0070C0"/>
                </a:solidFill>
              </a:rPr>
              <a:t>Fachspezifische Anlage (FSA) 11.1 Gesundheit und Ernährung</a:t>
            </a:r>
          </a:p>
          <a:p>
            <a:pPr>
              <a:defRPr/>
            </a:pPr>
            <a:r>
              <a:rPr lang="de-DE" sz="1400" dirty="0">
                <a:solidFill>
                  <a:srgbClr val="0070C0"/>
                </a:solidFill>
                <a:hlinkClick r:id="rId4"/>
              </a:rPr>
              <a:t>https://www.uni-flensburg.de/fileadmin/content/portale/die_universitaet/dokumente/satzungen/amtliche-satzungen/2016/gpo-2015-aenderung-fsa-gesundheit-und-ernaehrung.pdf?sword_list[]=gpo&amp;sword_list[]=11.1&amp;sword_list[]=Ernährung&amp;no_cache=1</a:t>
            </a:r>
            <a:endParaRPr lang="de-DE" sz="1400" dirty="0">
              <a:solidFill>
                <a:srgbClr val="0070C0"/>
              </a:solidFill>
            </a:endParaRPr>
          </a:p>
          <a:p>
            <a:r>
              <a:rPr lang="de-DE" dirty="0" err="1"/>
              <a:t>Seitennr</a:t>
            </a:r>
            <a:r>
              <a:rPr lang="de-DE" dirty="0"/>
              <a:t>. 17245, Seiten 211-218</a:t>
            </a:r>
          </a:p>
          <a:p>
            <a:br>
              <a:rPr lang="de-DE" sz="1400" dirty="0"/>
            </a:br>
            <a:endParaRPr lang="de-DE" sz="1400" dirty="0">
              <a:solidFill>
                <a:srgbClr val="0070C0"/>
              </a:solidFill>
            </a:endParaRPr>
          </a:p>
        </p:txBody>
      </p:sp>
      <p:sp>
        <p:nvSpPr>
          <p:cNvPr id="4" name="Rechteck 3">
            <a:extLst>
              <a:ext uri="{FF2B5EF4-FFF2-40B4-BE49-F238E27FC236}">
                <a16:creationId xmlns:a16="http://schemas.microsoft.com/office/drawing/2014/main" id="{C276C0E8-8E8A-774C-B0A5-227D64E6F4AB}"/>
              </a:ext>
            </a:extLst>
          </p:cNvPr>
          <p:cNvSpPr/>
          <p:nvPr/>
        </p:nvSpPr>
        <p:spPr>
          <a:xfrm>
            <a:off x="9832353" y="642807"/>
            <a:ext cx="1202635" cy="10689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Sound aufgezeichnet">
            <a:hlinkClick r:id="" action="ppaction://media"/>
            <a:extLst>
              <a:ext uri="{FF2B5EF4-FFF2-40B4-BE49-F238E27FC236}">
                <a16:creationId xmlns:a16="http://schemas.microsoft.com/office/drawing/2014/main" id="{1447F7E1-511B-344E-BA12-6C9AB44D6F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7270" y="770885"/>
            <a:ext cx="812800" cy="812800"/>
          </a:xfrm>
          <a:prstGeom prst="rect">
            <a:avLst/>
          </a:prstGeom>
        </p:spPr>
      </p:pic>
    </p:spTree>
    <p:extLst>
      <p:ext uri="{BB962C8B-B14F-4D97-AF65-F5344CB8AC3E}">
        <p14:creationId xmlns:p14="http://schemas.microsoft.com/office/powerpoint/2010/main" val="8554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256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bwMode="auto">
          <a:xfrm>
            <a:off x="1954213" y="555625"/>
            <a:ext cx="82804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de-DE" altLang="de-DE" dirty="0"/>
              <a:t>1. Wichtig für das fünfte und sechste Semester:</a:t>
            </a:r>
          </a:p>
        </p:txBody>
      </p:sp>
      <p:sp>
        <p:nvSpPr>
          <p:cNvPr id="3" name="Inhaltsplatzhalter 2"/>
          <p:cNvSpPr>
            <a:spLocks noGrp="1"/>
          </p:cNvSpPr>
          <p:nvPr>
            <p:ph idx="1"/>
          </p:nvPr>
        </p:nvSpPr>
        <p:spPr>
          <a:xfrm>
            <a:off x="1954213" y="1441450"/>
            <a:ext cx="8247062" cy="4419704"/>
          </a:xfrm>
        </p:spPr>
        <p:txBody>
          <a:bodyPr/>
          <a:lstStyle/>
          <a:p>
            <a:pPr marL="457200" indent="-457200">
              <a:buFont typeface="Wingdings" panose="05000000000000000000" pitchFamily="2" charset="2"/>
              <a:buChar char="C"/>
              <a:defRPr/>
            </a:pPr>
            <a:r>
              <a:rPr lang="de-DE" dirty="0"/>
              <a:t>Durchziehen der </a:t>
            </a:r>
            <a:r>
              <a:rPr lang="de-DE" u="sng" dirty="0"/>
              <a:t>Spezialisierungsart:</a:t>
            </a:r>
            <a:r>
              <a:rPr lang="de-DE" dirty="0"/>
              <a:t> </a:t>
            </a:r>
            <a:br>
              <a:rPr lang="de-DE" dirty="0"/>
            </a:br>
            <a:r>
              <a:rPr lang="de-DE" dirty="0"/>
              <a:t>MA Education vs. MA </a:t>
            </a:r>
            <a:r>
              <a:rPr lang="de-DE" dirty="0" err="1"/>
              <a:t>fachwiss</a:t>
            </a:r>
            <a:r>
              <a:rPr lang="de-DE" dirty="0"/>
              <a:t>. vs. MA </a:t>
            </a:r>
            <a:r>
              <a:rPr lang="de-DE" dirty="0" err="1"/>
              <a:t>erz.wiss</a:t>
            </a:r>
            <a:r>
              <a:rPr lang="de-DE" dirty="0"/>
              <a:t>.</a:t>
            </a:r>
          </a:p>
          <a:p>
            <a:pPr marL="457200" indent="-457200">
              <a:buFont typeface="Wingdings" panose="05000000000000000000" pitchFamily="2" charset="2"/>
              <a:buChar char="C"/>
              <a:defRPr/>
            </a:pPr>
            <a:r>
              <a:rPr lang="de-DE" u="sng" dirty="0"/>
              <a:t>Schwerpunktwahl</a:t>
            </a:r>
            <a:endParaRPr lang="de-DE" dirty="0"/>
          </a:p>
          <a:p>
            <a:pPr marL="1143000" lvl="1" indent="-457200">
              <a:buFont typeface="Wingdings" panose="05000000000000000000" pitchFamily="2" charset="2"/>
              <a:buChar char="v"/>
              <a:defRPr/>
            </a:pPr>
            <a:r>
              <a:rPr lang="de-DE" dirty="0"/>
              <a:t>Empfehlungen Gesundheit</a:t>
            </a:r>
          </a:p>
          <a:p>
            <a:pPr marL="1143000" lvl="1" indent="-457200">
              <a:buFont typeface="Wingdings" panose="05000000000000000000" pitchFamily="2" charset="2"/>
              <a:buChar char="v"/>
              <a:defRPr/>
            </a:pPr>
            <a:r>
              <a:rPr lang="de-DE" dirty="0"/>
              <a:t>Empfehlungen Ernährung</a:t>
            </a:r>
          </a:p>
          <a:p>
            <a:pPr marL="457200" indent="-457200">
              <a:buFont typeface="Wingdings" panose="05000000000000000000" pitchFamily="2" charset="2"/>
              <a:buChar char="C"/>
              <a:defRPr/>
            </a:pPr>
            <a:endParaRPr lang="de-DE" dirty="0"/>
          </a:p>
          <a:p>
            <a:pPr marL="457200" indent="-457200">
              <a:buFont typeface="Wingdings" panose="05000000000000000000" pitchFamily="2" charset="2"/>
              <a:buChar char="C"/>
              <a:defRPr/>
            </a:pPr>
            <a:r>
              <a:rPr lang="de-DE" dirty="0"/>
              <a:t>Zusätzliche Veranstaltungen des anderen Schwerpunktes können </a:t>
            </a:r>
            <a:r>
              <a:rPr lang="de-DE" b="1" dirty="0"/>
              <a:t>nur nach Absprache </a:t>
            </a:r>
            <a:r>
              <a:rPr lang="de-DE" dirty="0"/>
              <a:t>mit den Lehrenden in der ersten Veranstaltung belegt werden.</a:t>
            </a:r>
          </a:p>
          <a:p>
            <a:pPr lvl="1" indent="0">
              <a:buNone/>
              <a:defRPr/>
            </a:pPr>
            <a:endParaRPr lang="de-DE" dirty="0"/>
          </a:p>
        </p:txBody>
      </p:sp>
    </p:spTree>
    <p:extLst>
      <p:ext uri="{BB962C8B-B14F-4D97-AF65-F5344CB8AC3E}">
        <p14:creationId xmlns:p14="http://schemas.microsoft.com/office/powerpoint/2010/main" val="4472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bwMode="auto">
          <a:xfrm>
            <a:off x="1954213" y="555625"/>
            <a:ext cx="82804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de-DE" altLang="de-DE" dirty="0"/>
              <a:t>Einschub: </a:t>
            </a:r>
            <a:r>
              <a:rPr lang="de-DE" altLang="de-DE" dirty="0" err="1"/>
              <a:t>CP´s</a:t>
            </a:r>
            <a:endParaRPr lang="de-DE" altLang="de-DE" dirty="0"/>
          </a:p>
        </p:txBody>
      </p:sp>
      <p:sp>
        <p:nvSpPr>
          <p:cNvPr id="3" name="Inhaltsplatzhalter 2"/>
          <p:cNvSpPr>
            <a:spLocks noGrp="1"/>
          </p:cNvSpPr>
          <p:nvPr>
            <p:ph idx="1"/>
          </p:nvPr>
        </p:nvSpPr>
        <p:spPr>
          <a:xfrm>
            <a:off x="1954213" y="1441450"/>
            <a:ext cx="8247062" cy="4140200"/>
          </a:xfrm>
        </p:spPr>
        <p:txBody>
          <a:bodyPr/>
          <a:lstStyle/>
          <a:p>
            <a:pPr marL="457200" indent="-457200">
              <a:spcBef>
                <a:spcPts val="1200"/>
              </a:spcBef>
              <a:buFont typeface="Wingdings" panose="05000000000000000000" pitchFamily="2" charset="2"/>
              <a:buChar char="C"/>
              <a:defRPr/>
            </a:pPr>
            <a:r>
              <a:rPr lang="de-DE" dirty="0"/>
              <a:t>1.-4. Semester je Teilstudiengang 40 CPs erreicht! </a:t>
            </a:r>
          </a:p>
          <a:p>
            <a:pPr marL="457200" indent="-457200">
              <a:spcBef>
                <a:spcPts val="1200"/>
              </a:spcBef>
              <a:buFont typeface="Wingdings" panose="05000000000000000000" pitchFamily="2" charset="2"/>
              <a:buChar char="C"/>
              <a:defRPr/>
            </a:pPr>
            <a:r>
              <a:rPr lang="de-DE" b="1" dirty="0"/>
              <a:t>120 CPs </a:t>
            </a:r>
            <a:r>
              <a:rPr lang="de-DE" dirty="0"/>
              <a:t>Haben!</a:t>
            </a:r>
          </a:p>
          <a:p>
            <a:pPr>
              <a:spcBef>
                <a:spcPts val="1200"/>
              </a:spcBef>
              <a:defRPr/>
            </a:pPr>
            <a:endParaRPr lang="de-DE" dirty="0"/>
          </a:p>
          <a:p>
            <a:pPr marL="457200" indent="-457200">
              <a:spcBef>
                <a:spcPts val="1200"/>
              </a:spcBef>
              <a:buFont typeface="Wingdings" panose="05000000000000000000" pitchFamily="2" charset="2"/>
              <a:buChar char="C"/>
              <a:defRPr/>
            </a:pPr>
            <a:r>
              <a:rPr lang="de-DE" dirty="0"/>
              <a:t>+ 10 CP BA Thesis</a:t>
            </a:r>
          </a:p>
          <a:p>
            <a:pPr marL="457200" indent="-457200">
              <a:spcBef>
                <a:spcPts val="1200"/>
              </a:spcBef>
              <a:buFont typeface="Wingdings" panose="05000000000000000000" pitchFamily="2" charset="2"/>
              <a:buChar char="C"/>
              <a:defRPr/>
            </a:pPr>
            <a:r>
              <a:rPr lang="de-DE" dirty="0"/>
              <a:t>+ 50 CPs 5. und 6. Semester</a:t>
            </a:r>
          </a:p>
          <a:p>
            <a:pPr marL="457200" indent="-457200">
              <a:spcBef>
                <a:spcPts val="1200"/>
              </a:spcBef>
              <a:buFont typeface="Wingdings" panose="05000000000000000000" pitchFamily="2" charset="2"/>
              <a:buChar char="C"/>
              <a:defRPr/>
            </a:pPr>
            <a:r>
              <a:rPr lang="de-DE" b="1" dirty="0"/>
              <a:t>∑=180 CPs </a:t>
            </a:r>
          </a:p>
          <a:p>
            <a:pPr marL="457200" indent="-457200">
              <a:spcBef>
                <a:spcPts val="1200"/>
              </a:spcBef>
              <a:buFont typeface="Wingdings" panose="05000000000000000000" pitchFamily="2" charset="2"/>
              <a:buChar char="I"/>
              <a:defRPr/>
            </a:pPr>
            <a:r>
              <a:rPr lang="de-DE" dirty="0"/>
              <a:t>Aber: unterschiedliche Aufteilung in Fach A,B und Pädagogik!</a:t>
            </a:r>
          </a:p>
        </p:txBody>
      </p:sp>
    </p:spTree>
    <p:extLst>
      <p:ext uri="{BB962C8B-B14F-4D97-AF65-F5344CB8AC3E}">
        <p14:creationId xmlns:p14="http://schemas.microsoft.com/office/powerpoint/2010/main" val="262389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bwMode="auto">
          <a:xfrm>
            <a:off x="1954213" y="372745"/>
            <a:ext cx="82804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r>
              <a:rPr lang="de-DE" dirty="0"/>
              <a:t>1.1	Spezialisierungsoption für Master </a:t>
            </a:r>
            <a:r>
              <a:rPr lang="de-DE" dirty="0" err="1"/>
              <a:t>of</a:t>
            </a:r>
            <a:r>
              <a:rPr lang="de-DE" dirty="0"/>
              <a:t> Education für das 	Lehramt an Sekundarschulen </a:t>
            </a:r>
            <a:endParaRPr lang="de-DE" altLang="de-DE" dirty="0"/>
          </a:p>
        </p:txBody>
      </p:sp>
      <p:graphicFrame>
        <p:nvGraphicFramePr>
          <p:cNvPr id="3" name="Tabelle 2"/>
          <p:cNvGraphicFramePr>
            <a:graphicFrameLocks noGrp="1"/>
          </p:cNvGraphicFramePr>
          <p:nvPr>
            <p:extLst>
              <p:ext uri="{D42A27DB-BD31-4B8C-83A1-F6EECF244321}">
                <p14:modId xmlns:p14="http://schemas.microsoft.com/office/powerpoint/2010/main" val="2455971083"/>
              </p:ext>
            </p:extLst>
          </p:nvPr>
        </p:nvGraphicFramePr>
        <p:xfrm>
          <a:off x="3268979" y="2967343"/>
          <a:ext cx="5654041" cy="1417320"/>
        </p:xfrm>
        <a:graphic>
          <a:graphicData uri="http://schemas.openxmlformats.org/drawingml/2006/table">
            <a:tbl>
              <a:tblPr firstRow="1" firstCol="1" bandRow="1"/>
              <a:tblGrid>
                <a:gridCol w="270267">
                  <a:extLst>
                    <a:ext uri="{9D8B030D-6E8A-4147-A177-3AD203B41FA5}">
                      <a16:colId xmlns:a16="http://schemas.microsoft.com/office/drawing/2014/main" val="3968064716"/>
                    </a:ext>
                  </a:extLst>
                </a:gridCol>
                <a:gridCol w="395250">
                  <a:extLst>
                    <a:ext uri="{9D8B030D-6E8A-4147-A177-3AD203B41FA5}">
                      <a16:colId xmlns:a16="http://schemas.microsoft.com/office/drawing/2014/main" val="197119420"/>
                    </a:ext>
                  </a:extLst>
                </a:gridCol>
                <a:gridCol w="449811">
                  <a:extLst>
                    <a:ext uri="{9D8B030D-6E8A-4147-A177-3AD203B41FA5}">
                      <a16:colId xmlns:a16="http://schemas.microsoft.com/office/drawing/2014/main" val="3584635274"/>
                    </a:ext>
                  </a:extLst>
                </a:gridCol>
                <a:gridCol w="180178">
                  <a:extLst>
                    <a:ext uri="{9D8B030D-6E8A-4147-A177-3AD203B41FA5}">
                      <a16:colId xmlns:a16="http://schemas.microsoft.com/office/drawing/2014/main" val="36753909"/>
                    </a:ext>
                  </a:extLst>
                </a:gridCol>
                <a:gridCol w="1240311">
                  <a:extLst>
                    <a:ext uri="{9D8B030D-6E8A-4147-A177-3AD203B41FA5}">
                      <a16:colId xmlns:a16="http://schemas.microsoft.com/office/drawing/2014/main" val="3131018972"/>
                    </a:ext>
                  </a:extLst>
                </a:gridCol>
                <a:gridCol w="723250">
                  <a:extLst>
                    <a:ext uri="{9D8B030D-6E8A-4147-A177-3AD203B41FA5}">
                      <a16:colId xmlns:a16="http://schemas.microsoft.com/office/drawing/2014/main" val="3663596397"/>
                    </a:ext>
                  </a:extLst>
                </a:gridCol>
                <a:gridCol w="723250">
                  <a:extLst>
                    <a:ext uri="{9D8B030D-6E8A-4147-A177-3AD203B41FA5}">
                      <a16:colId xmlns:a16="http://schemas.microsoft.com/office/drawing/2014/main" val="2624470238"/>
                    </a:ext>
                  </a:extLst>
                </a:gridCol>
                <a:gridCol w="899622">
                  <a:extLst>
                    <a:ext uri="{9D8B030D-6E8A-4147-A177-3AD203B41FA5}">
                      <a16:colId xmlns:a16="http://schemas.microsoft.com/office/drawing/2014/main" val="2724478887"/>
                    </a:ext>
                  </a:extLst>
                </a:gridCol>
                <a:gridCol w="179544">
                  <a:extLst>
                    <a:ext uri="{9D8B030D-6E8A-4147-A177-3AD203B41FA5}">
                      <a16:colId xmlns:a16="http://schemas.microsoft.com/office/drawing/2014/main" val="1213662185"/>
                    </a:ext>
                  </a:extLst>
                </a:gridCol>
                <a:gridCol w="592558">
                  <a:extLst>
                    <a:ext uri="{9D8B030D-6E8A-4147-A177-3AD203B41FA5}">
                      <a16:colId xmlns:a16="http://schemas.microsoft.com/office/drawing/2014/main" val="3649662237"/>
                    </a:ext>
                  </a:extLst>
                </a:gridCol>
              </a:tblGrid>
              <a:tr h="151242">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900" dirty="0">
                          <a:effectLst/>
                          <a:latin typeface="Arial" panose="020B0604020202020204" pitchFamily="34" charset="0"/>
                          <a:ea typeface="Times New Roman" panose="02020603050405020304" pitchFamily="18" charset="0"/>
                        </a:rPr>
                        <a:t>Wahlpflicht:</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2">
                  <a:txBody>
                    <a:bodyPr/>
                    <a:lstStyle/>
                    <a:p>
                      <a:pPr>
                        <a:spcAft>
                          <a:spcPts val="0"/>
                        </a:spcAft>
                        <a:tabLst>
                          <a:tab pos="762000" algn="l"/>
                        </a:tabLst>
                      </a:pPr>
                      <a:r>
                        <a:rPr lang="de-DE" sz="900" dirty="0">
                          <a:effectLst/>
                          <a:latin typeface="Arial" panose="020B0604020202020204" pitchFamily="34" charset="0"/>
                          <a:ea typeface="Times New Roman" panose="02020603050405020304" pitchFamily="18" charset="0"/>
                        </a:rPr>
                        <a:t>Pflicht:</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055868"/>
                  </a:ext>
                </a:extLst>
              </a:tr>
              <a:tr h="39116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5</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9: G: Konzepte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10: E: Sozio-ökonomie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11: GuE: Gesundheitsfördernde Lebenswelten</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p>
                      <a:pPr>
                        <a:spcAft>
                          <a:spcPts val="0"/>
                        </a:spcAf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p>
                      <a:pPr>
                        <a:spcAft>
                          <a:spcPts val="0"/>
                        </a:spcAf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Fach B</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64104563"/>
                  </a:ext>
                </a:extLst>
              </a:tr>
              <a:tr h="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Wahlpflicht</a:t>
                      </a:r>
                      <a:r>
                        <a:rPr lang="de-DE" sz="1200" dirty="0">
                          <a:effectLst/>
                          <a:latin typeface="Corbel" panose="020B0503020204020204" pitchFamily="34" charset="0"/>
                          <a:ea typeface="Times New Roman" panose="02020603050405020304" pitchFamily="18" charset="0"/>
                        </a:rPr>
                        <a:t>: 1 aus 2</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2">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Wahlpflicht: 1 aus 2</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8927"/>
                  </a:ext>
                </a:extLst>
              </a:tr>
              <a:tr h="46355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6</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800">
                          <a:effectLst/>
                          <a:latin typeface="Corbel" panose="020B0503020204020204" pitchFamily="34" charset="0"/>
                          <a:ea typeface="Times New Roman" panose="02020603050405020304" pitchFamily="18"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tabLst>
                          <a:tab pos="762000" algn="l"/>
                        </a:tabLst>
                      </a:pPr>
                      <a:r>
                        <a:rPr lang="en-US" sz="800">
                          <a:effectLst/>
                          <a:latin typeface="Corbel" panose="020B0503020204020204" pitchFamily="34" charset="0"/>
                          <a:ea typeface="Times New Roman" panose="02020603050405020304" pitchFamily="18" charset="0"/>
                        </a:rPr>
                        <a:t>BA Thesis (A/B/E)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tabLst>
                          <a:tab pos="762000" algn="l"/>
                        </a:tabLst>
                      </a:pPr>
                      <a:r>
                        <a:rPr lang="en-US"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12: G: Settings GF Betrieb/Reha/</a:t>
                      </a:r>
                      <a:endParaRPr lang="de-DE" sz="1200" dirty="0">
                        <a:effectLst/>
                        <a:latin typeface="Times New Roman" panose="02020603050405020304" pitchFamily="18" charset="0"/>
                        <a:ea typeface="Times New Roman" panose="02020603050405020304" pitchFamily="18" charset="0"/>
                      </a:endParaRPr>
                    </a:p>
                    <a:p>
                      <a:pPr>
                        <a:spcAft>
                          <a:spcPts val="0"/>
                        </a:spcAft>
                        <a:tabLst>
                          <a:tab pos="762000" algn="l"/>
                        </a:tabLst>
                      </a:pPr>
                      <a:r>
                        <a:rPr lang="de-DE" sz="1000" dirty="0">
                          <a:effectLst/>
                          <a:latin typeface="Corbel" panose="020B0503020204020204" pitchFamily="34" charset="0"/>
                          <a:ea typeface="Times New Roman" panose="02020603050405020304" pitchFamily="18" charset="0"/>
                        </a:rPr>
                        <a:t>Kommune/Schule</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14: E: Setting Schule</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13: G: Gesund-</a:t>
                      </a:r>
                      <a:r>
                        <a:rPr lang="de-DE" sz="1000" dirty="0" err="1">
                          <a:effectLst/>
                          <a:latin typeface="Corbel" panose="020B0503020204020204" pitchFamily="34" charset="0"/>
                          <a:ea typeface="Times New Roman" panose="02020603050405020304" pitchFamily="18" charset="0"/>
                        </a:rPr>
                        <a:t>heits</a:t>
                      </a:r>
                      <a:r>
                        <a:rPr lang="de-DE" sz="1000" dirty="0">
                          <a:effectLst/>
                          <a:latin typeface="Corbel" panose="020B0503020204020204" pitchFamily="34" charset="0"/>
                          <a:ea typeface="Times New Roman" panose="02020603050405020304" pitchFamily="18" charset="0"/>
                        </a:rPr>
                        <a:t>-beratung</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15: E: Ernährungs-beratung</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Fach B</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78895801"/>
                  </a:ext>
                </a:extLst>
              </a:tr>
            </a:tbl>
          </a:graphicData>
        </a:graphic>
      </p:graphicFrame>
      <p:graphicFrame>
        <p:nvGraphicFramePr>
          <p:cNvPr id="7" name="Tabelle 6"/>
          <p:cNvGraphicFramePr>
            <a:graphicFrameLocks noGrp="1"/>
          </p:cNvGraphicFramePr>
          <p:nvPr>
            <p:extLst>
              <p:ext uri="{D42A27DB-BD31-4B8C-83A1-F6EECF244321}">
                <p14:modId xmlns:p14="http://schemas.microsoft.com/office/powerpoint/2010/main" val="3424143337"/>
              </p:ext>
            </p:extLst>
          </p:nvPr>
        </p:nvGraphicFramePr>
        <p:xfrm>
          <a:off x="3268979" y="1336159"/>
          <a:ext cx="5654041" cy="1402080"/>
        </p:xfrm>
        <a:graphic>
          <a:graphicData uri="http://schemas.openxmlformats.org/drawingml/2006/table">
            <a:tbl>
              <a:tblPr firstRow="1" firstCol="1" bandRow="1"/>
              <a:tblGrid>
                <a:gridCol w="270267">
                  <a:extLst>
                    <a:ext uri="{9D8B030D-6E8A-4147-A177-3AD203B41FA5}">
                      <a16:colId xmlns:a16="http://schemas.microsoft.com/office/drawing/2014/main" val="2797707153"/>
                    </a:ext>
                  </a:extLst>
                </a:gridCol>
                <a:gridCol w="395250">
                  <a:extLst>
                    <a:ext uri="{9D8B030D-6E8A-4147-A177-3AD203B41FA5}">
                      <a16:colId xmlns:a16="http://schemas.microsoft.com/office/drawing/2014/main" val="3250895628"/>
                    </a:ext>
                  </a:extLst>
                </a:gridCol>
                <a:gridCol w="449811">
                  <a:extLst>
                    <a:ext uri="{9D8B030D-6E8A-4147-A177-3AD203B41FA5}">
                      <a16:colId xmlns:a16="http://schemas.microsoft.com/office/drawing/2014/main" val="3755512075"/>
                    </a:ext>
                  </a:extLst>
                </a:gridCol>
                <a:gridCol w="180178">
                  <a:extLst>
                    <a:ext uri="{9D8B030D-6E8A-4147-A177-3AD203B41FA5}">
                      <a16:colId xmlns:a16="http://schemas.microsoft.com/office/drawing/2014/main" val="2423005509"/>
                    </a:ext>
                  </a:extLst>
                </a:gridCol>
                <a:gridCol w="1240311">
                  <a:extLst>
                    <a:ext uri="{9D8B030D-6E8A-4147-A177-3AD203B41FA5}">
                      <a16:colId xmlns:a16="http://schemas.microsoft.com/office/drawing/2014/main" val="4150947838"/>
                    </a:ext>
                  </a:extLst>
                </a:gridCol>
                <a:gridCol w="723250">
                  <a:extLst>
                    <a:ext uri="{9D8B030D-6E8A-4147-A177-3AD203B41FA5}">
                      <a16:colId xmlns:a16="http://schemas.microsoft.com/office/drawing/2014/main" val="1356007603"/>
                    </a:ext>
                  </a:extLst>
                </a:gridCol>
                <a:gridCol w="723250">
                  <a:extLst>
                    <a:ext uri="{9D8B030D-6E8A-4147-A177-3AD203B41FA5}">
                      <a16:colId xmlns:a16="http://schemas.microsoft.com/office/drawing/2014/main" val="3134060890"/>
                    </a:ext>
                  </a:extLst>
                </a:gridCol>
                <a:gridCol w="899622">
                  <a:extLst>
                    <a:ext uri="{9D8B030D-6E8A-4147-A177-3AD203B41FA5}">
                      <a16:colId xmlns:a16="http://schemas.microsoft.com/office/drawing/2014/main" val="2142268117"/>
                    </a:ext>
                  </a:extLst>
                </a:gridCol>
                <a:gridCol w="179544">
                  <a:extLst>
                    <a:ext uri="{9D8B030D-6E8A-4147-A177-3AD203B41FA5}">
                      <a16:colId xmlns:a16="http://schemas.microsoft.com/office/drawing/2014/main" val="3087819438"/>
                    </a:ext>
                  </a:extLst>
                </a:gridCol>
                <a:gridCol w="592558">
                  <a:extLst>
                    <a:ext uri="{9D8B030D-6E8A-4147-A177-3AD203B41FA5}">
                      <a16:colId xmlns:a16="http://schemas.microsoft.com/office/drawing/2014/main" val="399495310"/>
                    </a:ext>
                  </a:extLst>
                </a:gridCol>
              </a:tblGrid>
              <a:tr h="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900">
                          <a:effectLst/>
                          <a:latin typeface="Arial" panose="020B0604020202020204" pitchFamily="34" charset="0"/>
                          <a:ea typeface="Times New Roman" panose="02020603050405020304" pitchFamily="18" charset="0"/>
                        </a:rPr>
                        <a:t>Wahlpflicht: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2">
                  <a:txBody>
                    <a:bodyPr/>
                    <a:lstStyle/>
                    <a:p>
                      <a:pPr>
                        <a:spcAft>
                          <a:spcPts val="0"/>
                        </a:spcAft>
                        <a:tabLst>
                          <a:tab pos="762000" algn="l"/>
                        </a:tabLst>
                      </a:pPr>
                      <a:r>
                        <a:rPr lang="de-DE" sz="900">
                          <a:effectLst/>
                          <a:latin typeface="Arial" panose="020B0604020202020204" pitchFamily="34" charset="0"/>
                          <a:ea typeface="Times New Roman" panose="02020603050405020304" pitchFamily="18" charset="0"/>
                        </a:rPr>
                        <a:t>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42161"/>
                  </a:ext>
                </a:extLst>
              </a:tr>
              <a:tr h="435942">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5</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9: G: Konzepte</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10: E: Sozio-ökonomie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11: GuE: Gesundheitsfördernde Lebenswelten</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p>
                      <a:pPr>
                        <a:spcAft>
                          <a:spcPts val="0"/>
                        </a:spcAf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p>
                      <a:pPr>
                        <a:spcAft>
                          <a:spcPts val="0"/>
                        </a:spcAf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Fach B</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80931427"/>
                  </a:ext>
                </a:extLst>
              </a:tr>
              <a:tr h="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Wahlpflicht: 1 aus 2</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2">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Wahlpflicht: 1 aus 2</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048130"/>
                  </a:ext>
                </a:extLst>
              </a:tr>
              <a:tr h="46355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6</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800">
                          <a:effectLst/>
                          <a:latin typeface="Corbel" panose="020B0503020204020204" pitchFamily="34" charset="0"/>
                          <a:ea typeface="Times New Roman" panose="02020603050405020304" pitchFamily="18"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tabLst>
                          <a:tab pos="762000" algn="l"/>
                        </a:tabLst>
                      </a:pPr>
                      <a:r>
                        <a:rPr lang="en-US" sz="800">
                          <a:effectLst/>
                          <a:latin typeface="Corbel" panose="020B0503020204020204" pitchFamily="34" charset="0"/>
                          <a:ea typeface="Times New Roman" panose="02020603050405020304" pitchFamily="18" charset="0"/>
                        </a:rPr>
                        <a:t>BA Thesis (A/B/E)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tabLst>
                          <a:tab pos="762000" algn="l"/>
                        </a:tabLst>
                      </a:pPr>
                      <a:r>
                        <a:rPr lang="en-US"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12: G: Settings GF Betrieb/Reha/</a:t>
                      </a:r>
                      <a:endParaRPr lang="de-DE" sz="1200" dirty="0">
                        <a:effectLst/>
                        <a:latin typeface="Times New Roman" panose="02020603050405020304" pitchFamily="18" charset="0"/>
                        <a:ea typeface="Times New Roman" panose="02020603050405020304" pitchFamily="18" charset="0"/>
                      </a:endParaRPr>
                    </a:p>
                    <a:p>
                      <a:pPr>
                        <a:spcAft>
                          <a:spcPts val="0"/>
                        </a:spcAft>
                        <a:tabLst>
                          <a:tab pos="762000" algn="l"/>
                        </a:tabLst>
                      </a:pPr>
                      <a:r>
                        <a:rPr lang="de-DE" sz="1000" dirty="0">
                          <a:effectLst/>
                          <a:latin typeface="Corbel" panose="020B0503020204020204" pitchFamily="34" charset="0"/>
                          <a:ea typeface="Times New Roman" panose="02020603050405020304" pitchFamily="18" charset="0"/>
                        </a:rPr>
                        <a:t>Kommune/Schule</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14: E: Setting Schule</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13: G: Gesund-</a:t>
                      </a:r>
                      <a:r>
                        <a:rPr lang="de-DE" sz="1000" dirty="0" err="1">
                          <a:effectLst/>
                          <a:latin typeface="Corbel" panose="020B0503020204020204" pitchFamily="34" charset="0"/>
                          <a:ea typeface="Times New Roman" panose="02020603050405020304" pitchFamily="18" charset="0"/>
                        </a:rPr>
                        <a:t>heits</a:t>
                      </a:r>
                      <a:r>
                        <a:rPr lang="de-DE" sz="1000" dirty="0">
                          <a:effectLst/>
                          <a:latin typeface="Corbel" panose="020B0503020204020204" pitchFamily="34" charset="0"/>
                          <a:ea typeface="Times New Roman" panose="02020603050405020304" pitchFamily="18" charset="0"/>
                        </a:rPr>
                        <a:t>-beratung</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15: E: Ernährungs-beratung</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Fach B</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26518314"/>
                  </a:ext>
                </a:extLst>
              </a:tr>
            </a:tbl>
          </a:graphicData>
        </a:graphic>
      </p:graphicFrame>
      <p:graphicFrame>
        <p:nvGraphicFramePr>
          <p:cNvPr id="2" name="Tabelle 1"/>
          <p:cNvGraphicFramePr>
            <a:graphicFrameLocks noGrp="1"/>
          </p:cNvGraphicFramePr>
          <p:nvPr>
            <p:extLst/>
          </p:nvPr>
        </p:nvGraphicFramePr>
        <p:xfrm>
          <a:off x="1954214" y="4752170"/>
          <a:ext cx="6968809" cy="1112520"/>
        </p:xfrm>
        <a:graphic>
          <a:graphicData uri="http://schemas.openxmlformats.org/drawingml/2006/table">
            <a:tbl>
              <a:tblPr firstRow="1" bandRow="1">
                <a:tableStyleId>{5C22544A-7EE6-4342-B048-85BDC9FD1C3A}</a:tableStyleId>
              </a:tblPr>
              <a:tblGrid>
                <a:gridCol w="1334161">
                  <a:extLst>
                    <a:ext uri="{9D8B030D-6E8A-4147-A177-3AD203B41FA5}">
                      <a16:colId xmlns:a16="http://schemas.microsoft.com/office/drawing/2014/main" val="5432140"/>
                    </a:ext>
                  </a:extLst>
                </a:gridCol>
                <a:gridCol w="1274481">
                  <a:extLst>
                    <a:ext uri="{9D8B030D-6E8A-4147-A177-3AD203B41FA5}">
                      <a16:colId xmlns:a16="http://schemas.microsoft.com/office/drawing/2014/main" val="774661244"/>
                    </a:ext>
                  </a:extLst>
                </a:gridCol>
                <a:gridCol w="3590222">
                  <a:extLst>
                    <a:ext uri="{9D8B030D-6E8A-4147-A177-3AD203B41FA5}">
                      <a16:colId xmlns:a16="http://schemas.microsoft.com/office/drawing/2014/main" val="554737499"/>
                    </a:ext>
                  </a:extLst>
                </a:gridCol>
                <a:gridCol w="769945">
                  <a:extLst>
                    <a:ext uri="{9D8B030D-6E8A-4147-A177-3AD203B41FA5}">
                      <a16:colId xmlns:a16="http://schemas.microsoft.com/office/drawing/2014/main" val="582595286"/>
                    </a:ext>
                  </a:extLst>
                </a:gridCol>
              </a:tblGrid>
              <a:tr h="370840">
                <a:tc>
                  <a:txBody>
                    <a:bodyPr/>
                    <a:lstStyle/>
                    <a:p>
                      <a:r>
                        <a:rPr lang="de-DE" b="1" dirty="0">
                          <a:solidFill>
                            <a:sysClr val="windowText" lastClr="000000"/>
                          </a:solidFill>
                        </a:rPr>
                        <a:t>Fach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0066"/>
                    </a:solidFill>
                  </a:tcPr>
                </a:tc>
                <a:tc>
                  <a:txBody>
                    <a:bodyPr/>
                    <a:lstStyle/>
                    <a:p>
                      <a:pPr algn="ctr"/>
                      <a:r>
                        <a:rPr lang="de-DE" b="0" dirty="0">
                          <a:solidFill>
                            <a:sysClr val="windowText" lastClr="000000"/>
                          </a:solidFill>
                        </a:rPr>
                        <a:t>Pädagogik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b="0" dirty="0">
                          <a:solidFill>
                            <a:sysClr val="windowText" lastClr="000000"/>
                          </a:solidFill>
                        </a:rPr>
                        <a:t>A: Gesundheit</a:t>
                      </a:r>
                      <a:r>
                        <a:rPr lang="de-DE" b="0" baseline="0" dirty="0">
                          <a:solidFill>
                            <a:sysClr val="windowText" lastClr="000000"/>
                          </a:solidFill>
                        </a:rPr>
                        <a:t> oder Ernährung</a:t>
                      </a:r>
                      <a:endParaRPr lang="de-DE"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de-DE" b="0"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727423"/>
                  </a:ext>
                </a:extLst>
              </a:tr>
              <a:tr h="370840">
                <a:tc>
                  <a:txBody>
                    <a:bodyPr/>
                    <a:lstStyle/>
                    <a:p>
                      <a:endParaRPr lang="de-DE"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dirty="0">
                          <a:solidFill>
                            <a:sysClr val="windowText" lastClr="000000"/>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dirty="0">
                          <a:solidFill>
                            <a:sysClr val="windowText" lastClr="000000"/>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de-DE" dirty="0">
                          <a:solidFill>
                            <a:sysClr val="windowText" lastClr="000000"/>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440649"/>
                  </a:ext>
                </a:extLst>
              </a:tr>
              <a:tr h="370840">
                <a:tc>
                  <a:txBody>
                    <a:bodyPr/>
                    <a:lstStyle/>
                    <a:p>
                      <a:r>
                        <a:rPr lang="de-DE" b="1" dirty="0">
                          <a:solidFill>
                            <a:sysClr val="windowText" lastClr="000000"/>
                          </a:solidFill>
                        </a:rPr>
                        <a:t>∑=180</a:t>
                      </a:r>
                      <a:r>
                        <a:rPr lang="de-DE" b="1" baseline="0" dirty="0">
                          <a:solidFill>
                            <a:sysClr val="windowText" lastClr="000000"/>
                          </a:solidFill>
                        </a:rPr>
                        <a:t> CP</a:t>
                      </a:r>
                      <a:endParaRPr lang="de-DE"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de-DE" b="0" dirty="0">
                          <a:solidFill>
                            <a:sysClr val="windowText" lastClr="000000"/>
                          </a:solidFill>
                        </a:rPr>
                        <a:t>+ 10 CP </a:t>
                      </a:r>
                      <a:r>
                        <a:rPr lang="de-DE" b="0" dirty="0" err="1">
                          <a:solidFill>
                            <a:sysClr val="windowText" lastClr="000000"/>
                          </a:solidFill>
                        </a:rPr>
                        <a:t>thesis</a:t>
                      </a:r>
                      <a:r>
                        <a:rPr lang="de-DE" b="0" dirty="0">
                          <a:solidFill>
                            <a:sysClr val="windowText" lastClr="000000"/>
                          </a:solidFill>
                        </a:rPr>
                        <a:t> (Fach A, B oder </a:t>
                      </a:r>
                      <a:r>
                        <a:rPr lang="de-DE" b="0" dirty="0" err="1">
                          <a:solidFill>
                            <a:sysClr val="windowText" lastClr="000000"/>
                          </a:solidFill>
                        </a:rPr>
                        <a:t>Erzwiss</a:t>
                      </a:r>
                      <a:r>
                        <a:rPr lang="de-DE" b="0" dirty="0">
                          <a:solidFill>
                            <a:sysClr val="windowText" lastClr="00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0572518"/>
                  </a:ext>
                </a:extLst>
              </a:tr>
            </a:tbl>
          </a:graphicData>
        </a:graphic>
      </p:graphicFrame>
      <p:sp>
        <p:nvSpPr>
          <p:cNvPr id="4" name="Textfeld 3"/>
          <p:cNvSpPr txBox="1"/>
          <p:nvPr/>
        </p:nvSpPr>
        <p:spPr>
          <a:xfrm>
            <a:off x="9499600" y="1473200"/>
            <a:ext cx="1615440" cy="369332"/>
          </a:xfrm>
          <a:prstGeom prst="rect">
            <a:avLst/>
          </a:prstGeom>
          <a:solidFill>
            <a:schemeClr val="accent1">
              <a:lumMod val="40000"/>
              <a:lumOff val="60000"/>
            </a:schemeClr>
          </a:solidFill>
        </p:spPr>
        <p:txBody>
          <a:bodyPr wrap="square" rtlCol="0">
            <a:spAutoFit/>
          </a:bodyPr>
          <a:lstStyle/>
          <a:p>
            <a:r>
              <a:rPr lang="de-DE" dirty="0"/>
              <a:t>ERN: 10 CP</a:t>
            </a:r>
          </a:p>
        </p:txBody>
      </p:sp>
      <p:sp>
        <p:nvSpPr>
          <p:cNvPr id="8" name="Textfeld 7"/>
          <p:cNvSpPr txBox="1"/>
          <p:nvPr/>
        </p:nvSpPr>
        <p:spPr>
          <a:xfrm>
            <a:off x="9519920" y="2194560"/>
            <a:ext cx="1615440" cy="369332"/>
          </a:xfrm>
          <a:prstGeom prst="rect">
            <a:avLst/>
          </a:prstGeom>
          <a:solidFill>
            <a:schemeClr val="accent1">
              <a:lumMod val="40000"/>
              <a:lumOff val="60000"/>
            </a:schemeClr>
          </a:solidFill>
        </p:spPr>
        <p:txBody>
          <a:bodyPr wrap="square" rtlCol="0">
            <a:spAutoFit/>
          </a:bodyPr>
          <a:lstStyle/>
          <a:p>
            <a:r>
              <a:rPr lang="de-DE" dirty="0"/>
              <a:t>ERN: 10 CP</a:t>
            </a:r>
          </a:p>
        </p:txBody>
      </p:sp>
      <p:sp>
        <p:nvSpPr>
          <p:cNvPr id="9" name="Textfeld 8"/>
          <p:cNvSpPr txBox="1"/>
          <p:nvPr/>
        </p:nvSpPr>
        <p:spPr>
          <a:xfrm>
            <a:off x="9489440" y="3169920"/>
            <a:ext cx="1615440" cy="369332"/>
          </a:xfrm>
          <a:prstGeom prst="rect">
            <a:avLst/>
          </a:prstGeom>
          <a:solidFill>
            <a:schemeClr val="accent6">
              <a:lumMod val="40000"/>
              <a:lumOff val="60000"/>
            </a:schemeClr>
          </a:solidFill>
        </p:spPr>
        <p:txBody>
          <a:bodyPr wrap="square" rtlCol="0">
            <a:spAutoFit/>
          </a:bodyPr>
          <a:lstStyle/>
          <a:p>
            <a:r>
              <a:rPr lang="de-DE" dirty="0"/>
              <a:t>GES: 10 CP</a:t>
            </a:r>
          </a:p>
        </p:txBody>
      </p:sp>
      <p:sp>
        <p:nvSpPr>
          <p:cNvPr id="10" name="Textfeld 9"/>
          <p:cNvSpPr txBox="1"/>
          <p:nvPr/>
        </p:nvSpPr>
        <p:spPr>
          <a:xfrm>
            <a:off x="9509760" y="3891280"/>
            <a:ext cx="1615440" cy="369332"/>
          </a:xfrm>
          <a:prstGeom prst="rect">
            <a:avLst/>
          </a:prstGeom>
          <a:solidFill>
            <a:schemeClr val="accent6">
              <a:lumMod val="40000"/>
              <a:lumOff val="60000"/>
            </a:schemeClr>
          </a:solidFill>
        </p:spPr>
        <p:txBody>
          <a:bodyPr wrap="square" rtlCol="0">
            <a:spAutoFit/>
          </a:bodyPr>
          <a:lstStyle/>
          <a:p>
            <a:r>
              <a:rPr lang="de-DE" dirty="0"/>
              <a:t>GES: 10 CP</a:t>
            </a:r>
          </a:p>
        </p:txBody>
      </p:sp>
      <p:sp>
        <p:nvSpPr>
          <p:cNvPr id="11" name="Rechteck 10">
            <a:extLst>
              <a:ext uri="{FF2B5EF4-FFF2-40B4-BE49-F238E27FC236}">
                <a16:creationId xmlns:a16="http://schemas.microsoft.com/office/drawing/2014/main" id="{CC1C33B7-6FE7-0845-A974-20E6F3FE7C0C}"/>
              </a:ext>
            </a:extLst>
          </p:cNvPr>
          <p:cNvSpPr/>
          <p:nvPr/>
        </p:nvSpPr>
        <p:spPr>
          <a:xfrm>
            <a:off x="463288" y="432639"/>
            <a:ext cx="1202635" cy="10689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Sound aufgezeichnet">
            <a:hlinkClick r:id="" action="ppaction://media"/>
            <a:extLst>
              <a:ext uri="{FF2B5EF4-FFF2-40B4-BE49-F238E27FC236}">
                <a16:creationId xmlns:a16="http://schemas.microsoft.com/office/drawing/2014/main" id="{998C5E66-4FD0-5745-8A01-763E4B3035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205" y="523359"/>
            <a:ext cx="812800" cy="812800"/>
          </a:xfrm>
          <a:prstGeom prst="rect">
            <a:avLst/>
          </a:prstGeom>
        </p:spPr>
      </p:pic>
    </p:spTree>
    <p:extLst>
      <p:ext uri="{BB962C8B-B14F-4D97-AF65-F5344CB8AC3E}">
        <p14:creationId xmlns:p14="http://schemas.microsoft.com/office/powerpoint/2010/main" val="201307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5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4"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C218C6C-039B-504A-A52D-9EB4DD49653E}"/>
              </a:ext>
            </a:extLst>
          </p:cNvPr>
          <p:cNvSpPr>
            <a:spLocks noGrp="1"/>
          </p:cNvSpPr>
          <p:nvPr>
            <p:ph idx="1"/>
          </p:nvPr>
        </p:nvSpPr>
        <p:spPr>
          <a:xfrm>
            <a:off x="705678" y="1441936"/>
            <a:ext cx="11486322" cy="4140000"/>
          </a:xfrm>
        </p:spPr>
        <p:txBody>
          <a:bodyPr/>
          <a:lstStyle/>
          <a:p>
            <a:r>
              <a:rPr lang="de-DE" b="1" dirty="0"/>
              <a:t>Schwerpunkt Gesundheit:</a:t>
            </a:r>
            <a:endParaRPr lang="de-DE" dirty="0"/>
          </a:p>
          <a:p>
            <a:r>
              <a:rPr lang="de-DE" dirty="0"/>
              <a:t>Dieser Schwerpunkt wurde um die Module 14 und 15 ergänzt. </a:t>
            </a:r>
          </a:p>
          <a:p>
            <a:r>
              <a:rPr lang="de-DE" dirty="0"/>
              <a:t>Damit gilt der Schwerpunkt als bestanden, wenn folgende Module belegt wurden: </a:t>
            </a:r>
          </a:p>
          <a:p>
            <a:r>
              <a:rPr lang="de-DE" dirty="0"/>
              <a:t>Modul 9, Modul 11, ein Modul aus (M 12 o. M 14) und ein Modul aus (M 13 o. M 15).</a:t>
            </a:r>
          </a:p>
          <a:p>
            <a:r>
              <a:rPr lang="de-DE" b="1" dirty="0"/>
              <a:t> </a:t>
            </a:r>
            <a:endParaRPr lang="de-DE" dirty="0"/>
          </a:p>
          <a:p>
            <a:r>
              <a:rPr lang="de-DE" b="1" dirty="0"/>
              <a:t>Schwerpunkt Ernährung:</a:t>
            </a:r>
            <a:endParaRPr lang="de-DE" dirty="0"/>
          </a:p>
          <a:p>
            <a:r>
              <a:rPr lang="de-DE" dirty="0"/>
              <a:t>Dieser Schwerpunkt wurde um die Module 12 und 13 ergänzt. </a:t>
            </a:r>
          </a:p>
          <a:p>
            <a:r>
              <a:rPr lang="de-DE" dirty="0"/>
              <a:t>Damit gilt der Schwerpunkt als bestanden, wenn folgende Module belegt wurden: </a:t>
            </a:r>
          </a:p>
          <a:p>
            <a:r>
              <a:rPr lang="de-DE" dirty="0"/>
              <a:t>Modul 10, Modul 11, ein Modul aus (M 12 o. M 14) und ein Modul aus (M 13 o. M 15).</a:t>
            </a:r>
          </a:p>
          <a:p>
            <a:endParaRPr lang="de-DE" dirty="0"/>
          </a:p>
        </p:txBody>
      </p:sp>
      <p:sp>
        <p:nvSpPr>
          <p:cNvPr id="4" name="Titel 1">
            <a:extLst>
              <a:ext uri="{FF2B5EF4-FFF2-40B4-BE49-F238E27FC236}">
                <a16:creationId xmlns:a16="http://schemas.microsoft.com/office/drawing/2014/main" id="{F89A57F5-1F7C-DD4A-8B0D-E94875F05D3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r>
              <a:rPr lang="de-DE" dirty="0"/>
              <a:t>1.1	Spezialisierungsoption für Master </a:t>
            </a:r>
            <a:r>
              <a:rPr lang="de-DE" dirty="0" err="1"/>
              <a:t>of</a:t>
            </a:r>
            <a:r>
              <a:rPr lang="de-DE" dirty="0"/>
              <a:t> Education für das Lehramt an   </a:t>
            </a:r>
            <a:br>
              <a:rPr lang="de-DE" dirty="0"/>
            </a:br>
            <a:r>
              <a:rPr lang="de-DE" dirty="0"/>
              <a:t>             Sekundarschulen</a:t>
            </a:r>
            <a:endParaRPr lang="de-DE" altLang="de-DE" dirty="0"/>
          </a:p>
        </p:txBody>
      </p:sp>
      <p:sp>
        <p:nvSpPr>
          <p:cNvPr id="5" name="Rechteck 4">
            <a:extLst>
              <a:ext uri="{FF2B5EF4-FFF2-40B4-BE49-F238E27FC236}">
                <a16:creationId xmlns:a16="http://schemas.microsoft.com/office/drawing/2014/main" id="{4AD6BC91-EC15-5A43-A0B2-A1837874DD69}"/>
              </a:ext>
            </a:extLst>
          </p:cNvPr>
          <p:cNvSpPr/>
          <p:nvPr/>
        </p:nvSpPr>
        <p:spPr>
          <a:xfrm>
            <a:off x="10411794" y="555494"/>
            <a:ext cx="1202635" cy="10689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Sound aufgezeichnet">
            <a:hlinkClick r:id="" action="ppaction://media"/>
            <a:extLst>
              <a:ext uri="{FF2B5EF4-FFF2-40B4-BE49-F238E27FC236}">
                <a16:creationId xmlns:a16="http://schemas.microsoft.com/office/drawing/2014/main" id="{81FAF27C-D9FA-A740-9462-DA4CA5B2FE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06711" y="683572"/>
            <a:ext cx="812800" cy="812800"/>
          </a:xfrm>
          <a:prstGeom prst="rect">
            <a:avLst/>
          </a:prstGeom>
        </p:spPr>
      </p:pic>
    </p:spTree>
    <p:extLst>
      <p:ext uri="{BB962C8B-B14F-4D97-AF65-F5344CB8AC3E}">
        <p14:creationId xmlns:p14="http://schemas.microsoft.com/office/powerpoint/2010/main" val="231177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bwMode="auto">
          <a:xfrm>
            <a:off x="1954213" y="372745"/>
            <a:ext cx="82804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r>
              <a:rPr lang="de-DE" dirty="0"/>
              <a:t>1.2	Spezialisierungsoption fachwissenschaftlicher Master-	Studiengang (außerschulisch) </a:t>
            </a:r>
            <a:endParaRPr lang="de-DE" altLang="de-DE" dirty="0">
              <a:solidFill>
                <a:srgbClr val="FF0000"/>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595011559"/>
              </p:ext>
            </p:extLst>
          </p:nvPr>
        </p:nvGraphicFramePr>
        <p:xfrm>
          <a:off x="3268979" y="1343074"/>
          <a:ext cx="5654041" cy="1402080"/>
        </p:xfrm>
        <a:graphic>
          <a:graphicData uri="http://schemas.openxmlformats.org/drawingml/2006/table">
            <a:tbl>
              <a:tblPr firstRow="1" firstCol="1" bandRow="1"/>
              <a:tblGrid>
                <a:gridCol w="270267">
                  <a:extLst>
                    <a:ext uri="{9D8B030D-6E8A-4147-A177-3AD203B41FA5}">
                      <a16:colId xmlns:a16="http://schemas.microsoft.com/office/drawing/2014/main" val="3968064716"/>
                    </a:ext>
                  </a:extLst>
                </a:gridCol>
                <a:gridCol w="395250">
                  <a:extLst>
                    <a:ext uri="{9D8B030D-6E8A-4147-A177-3AD203B41FA5}">
                      <a16:colId xmlns:a16="http://schemas.microsoft.com/office/drawing/2014/main" val="197119420"/>
                    </a:ext>
                  </a:extLst>
                </a:gridCol>
                <a:gridCol w="449811">
                  <a:extLst>
                    <a:ext uri="{9D8B030D-6E8A-4147-A177-3AD203B41FA5}">
                      <a16:colId xmlns:a16="http://schemas.microsoft.com/office/drawing/2014/main" val="3584635274"/>
                    </a:ext>
                  </a:extLst>
                </a:gridCol>
                <a:gridCol w="180178">
                  <a:extLst>
                    <a:ext uri="{9D8B030D-6E8A-4147-A177-3AD203B41FA5}">
                      <a16:colId xmlns:a16="http://schemas.microsoft.com/office/drawing/2014/main" val="36753909"/>
                    </a:ext>
                  </a:extLst>
                </a:gridCol>
                <a:gridCol w="1240311">
                  <a:extLst>
                    <a:ext uri="{9D8B030D-6E8A-4147-A177-3AD203B41FA5}">
                      <a16:colId xmlns:a16="http://schemas.microsoft.com/office/drawing/2014/main" val="3131018972"/>
                    </a:ext>
                  </a:extLst>
                </a:gridCol>
                <a:gridCol w="723250">
                  <a:extLst>
                    <a:ext uri="{9D8B030D-6E8A-4147-A177-3AD203B41FA5}">
                      <a16:colId xmlns:a16="http://schemas.microsoft.com/office/drawing/2014/main" val="3663596397"/>
                    </a:ext>
                  </a:extLst>
                </a:gridCol>
                <a:gridCol w="723250">
                  <a:extLst>
                    <a:ext uri="{9D8B030D-6E8A-4147-A177-3AD203B41FA5}">
                      <a16:colId xmlns:a16="http://schemas.microsoft.com/office/drawing/2014/main" val="2624470238"/>
                    </a:ext>
                  </a:extLst>
                </a:gridCol>
                <a:gridCol w="899622">
                  <a:extLst>
                    <a:ext uri="{9D8B030D-6E8A-4147-A177-3AD203B41FA5}">
                      <a16:colId xmlns:a16="http://schemas.microsoft.com/office/drawing/2014/main" val="2724478887"/>
                    </a:ext>
                  </a:extLst>
                </a:gridCol>
                <a:gridCol w="179544">
                  <a:extLst>
                    <a:ext uri="{9D8B030D-6E8A-4147-A177-3AD203B41FA5}">
                      <a16:colId xmlns:a16="http://schemas.microsoft.com/office/drawing/2014/main" val="1213662185"/>
                    </a:ext>
                  </a:extLst>
                </a:gridCol>
                <a:gridCol w="592558">
                  <a:extLst>
                    <a:ext uri="{9D8B030D-6E8A-4147-A177-3AD203B41FA5}">
                      <a16:colId xmlns:a16="http://schemas.microsoft.com/office/drawing/2014/main" val="3649662237"/>
                    </a:ext>
                  </a:extLst>
                </a:gridCol>
              </a:tblGrid>
              <a:tr h="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900">
                          <a:effectLst/>
                          <a:latin typeface="Arial" panose="020B0604020202020204" pitchFamily="34" charset="0"/>
                          <a:ea typeface="Times New Roman" panose="02020603050405020304" pitchFamily="18" charset="0"/>
                        </a:rPr>
                        <a:t>Wahlpflicht: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2">
                  <a:txBody>
                    <a:bodyPr/>
                    <a:lstStyle/>
                    <a:p>
                      <a:pPr>
                        <a:spcAft>
                          <a:spcPts val="0"/>
                        </a:spcAft>
                        <a:tabLst>
                          <a:tab pos="762000" algn="l"/>
                        </a:tabLst>
                      </a:pPr>
                      <a:r>
                        <a:rPr lang="de-DE" sz="900">
                          <a:effectLst/>
                          <a:latin typeface="Arial" panose="020B0604020202020204" pitchFamily="34" charset="0"/>
                          <a:ea typeface="Times New Roman" panose="02020603050405020304" pitchFamily="18" charset="0"/>
                        </a:rPr>
                        <a:t>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055868"/>
                  </a:ext>
                </a:extLst>
              </a:tr>
              <a:tr h="39116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5</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9: G: Konzepte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10: E: Sozio-ökonomie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11: GuE: Gesundheitsfördernde Lebenswelten</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p>
                      <a:pPr>
                        <a:spcAft>
                          <a:spcPts val="0"/>
                        </a:spcAf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p>
                      <a:pPr>
                        <a:spcAft>
                          <a:spcPts val="0"/>
                        </a:spcAf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Fach B</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64104563"/>
                  </a:ext>
                </a:extLst>
              </a:tr>
              <a:tr h="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Wahlpflicht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Wahlpflicht: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8927"/>
                  </a:ext>
                </a:extLst>
              </a:tr>
              <a:tr h="46355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6</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800">
                          <a:effectLst/>
                          <a:latin typeface="Corbel" panose="020B0503020204020204" pitchFamily="34" charset="0"/>
                          <a:ea typeface="Times New Roman" panose="02020603050405020304" pitchFamily="18"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tabLst>
                          <a:tab pos="762000" algn="l"/>
                        </a:tabLst>
                      </a:pPr>
                      <a:r>
                        <a:rPr lang="en-US" sz="800">
                          <a:effectLst/>
                          <a:latin typeface="Corbel" panose="020B0503020204020204" pitchFamily="34" charset="0"/>
                          <a:ea typeface="Times New Roman" panose="02020603050405020304" pitchFamily="18" charset="0"/>
                        </a:rPr>
                        <a:t>BA Thesis (A/B/E)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tabLst>
                          <a:tab pos="762000" algn="l"/>
                        </a:tabLst>
                      </a:pPr>
                      <a:r>
                        <a:rPr lang="en-US"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12: G: Settings GF Betrieb/Reha/</a:t>
                      </a:r>
                      <a:endParaRPr lang="de-DE" sz="1200" dirty="0">
                        <a:effectLst/>
                        <a:latin typeface="Times New Roman" panose="02020603050405020304" pitchFamily="18" charset="0"/>
                        <a:ea typeface="Times New Roman" panose="02020603050405020304" pitchFamily="18" charset="0"/>
                      </a:endParaRPr>
                    </a:p>
                    <a:p>
                      <a:pPr>
                        <a:spcAft>
                          <a:spcPts val="0"/>
                        </a:spcAft>
                        <a:tabLst>
                          <a:tab pos="762000" algn="l"/>
                        </a:tabLst>
                      </a:pPr>
                      <a:r>
                        <a:rPr lang="de-DE" sz="1000" dirty="0">
                          <a:effectLst/>
                          <a:latin typeface="Corbel" panose="020B0503020204020204" pitchFamily="34" charset="0"/>
                          <a:ea typeface="Times New Roman" panose="02020603050405020304" pitchFamily="18" charset="0"/>
                        </a:rPr>
                        <a:t>Kommune/Schule</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14: E: Setting Schule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13: G: Gesund-heits-beratung</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15: E: Ernährungs-beratung</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Fach B</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78895801"/>
                  </a:ext>
                </a:extLst>
              </a:tr>
            </a:tbl>
          </a:graphicData>
        </a:graphic>
      </p:graphicFrame>
      <p:graphicFrame>
        <p:nvGraphicFramePr>
          <p:cNvPr id="12" name="Tabelle 11"/>
          <p:cNvGraphicFramePr>
            <a:graphicFrameLocks noGrp="1"/>
          </p:cNvGraphicFramePr>
          <p:nvPr>
            <p:extLst>
              <p:ext uri="{D42A27DB-BD31-4B8C-83A1-F6EECF244321}">
                <p14:modId xmlns:p14="http://schemas.microsoft.com/office/powerpoint/2010/main" val="2210860815"/>
              </p:ext>
            </p:extLst>
          </p:nvPr>
        </p:nvGraphicFramePr>
        <p:xfrm>
          <a:off x="3268979" y="2977044"/>
          <a:ext cx="5654041" cy="1402080"/>
        </p:xfrm>
        <a:graphic>
          <a:graphicData uri="http://schemas.openxmlformats.org/drawingml/2006/table">
            <a:tbl>
              <a:tblPr firstRow="1" firstCol="1" bandRow="1"/>
              <a:tblGrid>
                <a:gridCol w="270267">
                  <a:extLst>
                    <a:ext uri="{9D8B030D-6E8A-4147-A177-3AD203B41FA5}">
                      <a16:colId xmlns:a16="http://schemas.microsoft.com/office/drawing/2014/main" val="2797707153"/>
                    </a:ext>
                  </a:extLst>
                </a:gridCol>
                <a:gridCol w="395250">
                  <a:extLst>
                    <a:ext uri="{9D8B030D-6E8A-4147-A177-3AD203B41FA5}">
                      <a16:colId xmlns:a16="http://schemas.microsoft.com/office/drawing/2014/main" val="3250895628"/>
                    </a:ext>
                  </a:extLst>
                </a:gridCol>
                <a:gridCol w="449811">
                  <a:extLst>
                    <a:ext uri="{9D8B030D-6E8A-4147-A177-3AD203B41FA5}">
                      <a16:colId xmlns:a16="http://schemas.microsoft.com/office/drawing/2014/main" val="3755512075"/>
                    </a:ext>
                  </a:extLst>
                </a:gridCol>
                <a:gridCol w="180178">
                  <a:extLst>
                    <a:ext uri="{9D8B030D-6E8A-4147-A177-3AD203B41FA5}">
                      <a16:colId xmlns:a16="http://schemas.microsoft.com/office/drawing/2014/main" val="2423005509"/>
                    </a:ext>
                  </a:extLst>
                </a:gridCol>
                <a:gridCol w="1240311">
                  <a:extLst>
                    <a:ext uri="{9D8B030D-6E8A-4147-A177-3AD203B41FA5}">
                      <a16:colId xmlns:a16="http://schemas.microsoft.com/office/drawing/2014/main" val="4150947838"/>
                    </a:ext>
                  </a:extLst>
                </a:gridCol>
                <a:gridCol w="723250">
                  <a:extLst>
                    <a:ext uri="{9D8B030D-6E8A-4147-A177-3AD203B41FA5}">
                      <a16:colId xmlns:a16="http://schemas.microsoft.com/office/drawing/2014/main" val="1356007603"/>
                    </a:ext>
                  </a:extLst>
                </a:gridCol>
                <a:gridCol w="723250">
                  <a:extLst>
                    <a:ext uri="{9D8B030D-6E8A-4147-A177-3AD203B41FA5}">
                      <a16:colId xmlns:a16="http://schemas.microsoft.com/office/drawing/2014/main" val="3134060890"/>
                    </a:ext>
                  </a:extLst>
                </a:gridCol>
                <a:gridCol w="899622">
                  <a:extLst>
                    <a:ext uri="{9D8B030D-6E8A-4147-A177-3AD203B41FA5}">
                      <a16:colId xmlns:a16="http://schemas.microsoft.com/office/drawing/2014/main" val="2142268117"/>
                    </a:ext>
                  </a:extLst>
                </a:gridCol>
                <a:gridCol w="179544">
                  <a:extLst>
                    <a:ext uri="{9D8B030D-6E8A-4147-A177-3AD203B41FA5}">
                      <a16:colId xmlns:a16="http://schemas.microsoft.com/office/drawing/2014/main" val="3087819438"/>
                    </a:ext>
                  </a:extLst>
                </a:gridCol>
                <a:gridCol w="592558">
                  <a:extLst>
                    <a:ext uri="{9D8B030D-6E8A-4147-A177-3AD203B41FA5}">
                      <a16:colId xmlns:a16="http://schemas.microsoft.com/office/drawing/2014/main" val="399495310"/>
                    </a:ext>
                  </a:extLst>
                </a:gridCol>
              </a:tblGrid>
              <a:tr h="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900">
                          <a:effectLst/>
                          <a:latin typeface="Arial" panose="020B0604020202020204" pitchFamily="34" charset="0"/>
                          <a:ea typeface="Times New Roman" panose="02020603050405020304" pitchFamily="18" charset="0"/>
                        </a:rPr>
                        <a:t>Wahlpflicht: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2">
                  <a:txBody>
                    <a:bodyPr/>
                    <a:lstStyle/>
                    <a:p>
                      <a:pPr>
                        <a:spcAft>
                          <a:spcPts val="0"/>
                        </a:spcAft>
                        <a:tabLst>
                          <a:tab pos="762000" algn="l"/>
                        </a:tabLst>
                      </a:pPr>
                      <a:r>
                        <a:rPr lang="de-DE" sz="900">
                          <a:effectLst/>
                          <a:latin typeface="Arial" panose="020B0604020202020204" pitchFamily="34" charset="0"/>
                          <a:ea typeface="Times New Roman" panose="02020603050405020304" pitchFamily="18" charset="0"/>
                        </a:rPr>
                        <a:t>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42161"/>
                  </a:ext>
                </a:extLst>
              </a:tr>
              <a:tr h="39116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5</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9: G: Konzepte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10: E: Sozio-ökonomie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11: GuE: Gesundheitsfördernde Lebenswelten</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p>
                      <a:pPr>
                        <a:spcAft>
                          <a:spcPts val="0"/>
                        </a:spcAf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p>
                      <a:pPr>
                        <a:spcAft>
                          <a:spcPts val="0"/>
                        </a:spcAf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Fach B</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80931427"/>
                  </a:ext>
                </a:extLst>
              </a:tr>
              <a:tr h="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Wahlpflicht: 1 aus 2</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2">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Wahlpflicht: 1 aus 2</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048130"/>
                  </a:ext>
                </a:extLst>
              </a:tr>
              <a:tr h="463550">
                <a:tc>
                  <a:txBody>
                    <a:bodyPr/>
                    <a:lstStyle/>
                    <a:p>
                      <a:pPr>
                        <a:spcAft>
                          <a:spcPts val="0"/>
                        </a:spcAft>
                        <a:tabLst>
                          <a:tab pos="762000" algn="l"/>
                        </a:tabLst>
                      </a:pPr>
                      <a:r>
                        <a:rPr lang="de-DE" sz="1100">
                          <a:effectLst/>
                          <a:latin typeface="Corbel" panose="020B0503020204020204" pitchFamily="34" charset="0"/>
                          <a:ea typeface="Times New Roman" panose="02020603050405020304" pitchFamily="18" charset="0"/>
                        </a:rPr>
                        <a:t>6</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800">
                          <a:effectLst/>
                          <a:latin typeface="Corbel" panose="020B0503020204020204" pitchFamily="34" charset="0"/>
                          <a:ea typeface="Times New Roman" panose="02020603050405020304" pitchFamily="18"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tabLst>
                          <a:tab pos="762000" algn="l"/>
                        </a:tabLst>
                      </a:pPr>
                      <a:r>
                        <a:rPr lang="en-US" sz="800">
                          <a:effectLst/>
                          <a:latin typeface="Corbel" panose="020B0503020204020204" pitchFamily="34" charset="0"/>
                          <a:ea typeface="Times New Roman" panose="02020603050405020304" pitchFamily="18" charset="0"/>
                        </a:rPr>
                        <a:t>BA Thesis (A/B/E)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Aft>
                          <a:spcPts val="0"/>
                        </a:spcAft>
                        <a:tabLst>
                          <a:tab pos="762000" algn="l"/>
                        </a:tabLst>
                      </a:pPr>
                      <a:r>
                        <a:rPr lang="en-US"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12: G: Settings GF Betrieb/Reha/</a:t>
                      </a:r>
                      <a:endParaRPr lang="de-DE" sz="1200" dirty="0">
                        <a:effectLst/>
                        <a:latin typeface="Times New Roman" panose="02020603050405020304" pitchFamily="18" charset="0"/>
                        <a:ea typeface="Times New Roman" panose="02020603050405020304" pitchFamily="18" charset="0"/>
                      </a:endParaRPr>
                    </a:p>
                    <a:p>
                      <a:pPr>
                        <a:spcAft>
                          <a:spcPts val="0"/>
                        </a:spcAft>
                        <a:tabLst>
                          <a:tab pos="762000" algn="l"/>
                        </a:tabLst>
                      </a:pPr>
                      <a:r>
                        <a:rPr lang="de-DE" sz="1000" dirty="0">
                          <a:effectLst/>
                          <a:latin typeface="Corbel" panose="020B0503020204020204" pitchFamily="34" charset="0"/>
                          <a:ea typeface="Times New Roman" panose="02020603050405020304" pitchFamily="18" charset="0"/>
                        </a:rPr>
                        <a:t>Kommune/Schule</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14: E: Setting Schule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M 13: G: Gesund-</a:t>
                      </a:r>
                      <a:r>
                        <a:rPr lang="de-DE" sz="1000" dirty="0" err="1">
                          <a:effectLst/>
                          <a:latin typeface="Corbel" panose="020B0503020204020204" pitchFamily="34" charset="0"/>
                          <a:ea typeface="Times New Roman" panose="02020603050405020304" pitchFamily="18" charset="0"/>
                        </a:rPr>
                        <a:t>heits</a:t>
                      </a:r>
                      <a:r>
                        <a:rPr lang="de-DE" sz="1000" dirty="0">
                          <a:effectLst/>
                          <a:latin typeface="Corbel" panose="020B0503020204020204" pitchFamily="34" charset="0"/>
                          <a:ea typeface="Times New Roman" panose="02020603050405020304" pitchFamily="18" charset="0"/>
                        </a:rPr>
                        <a:t>-beratung</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M 15: E: Ernährungs-beratung</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Aft>
                          <a:spcPts val="0"/>
                        </a:spcAft>
                        <a:tabLst>
                          <a:tab pos="762000" algn="l"/>
                        </a:tabLst>
                      </a:pPr>
                      <a:r>
                        <a:rPr lang="de-DE" sz="1000">
                          <a:effectLst/>
                          <a:latin typeface="Corbel" panose="020B0503020204020204" pitchFamily="34" charset="0"/>
                          <a:ea typeface="Times New Roman" panose="02020603050405020304" pitchFamily="18"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tabLst>
                          <a:tab pos="762000" algn="l"/>
                        </a:tabLst>
                      </a:pPr>
                      <a:r>
                        <a:rPr lang="de-DE" sz="1000" dirty="0">
                          <a:effectLst/>
                          <a:latin typeface="Corbel" panose="020B0503020204020204" pitchFamily="34" charset="0"/>
                          <a:ea typeface="Times New Roman" panose="02020603050405020304" pitchFamily="18" charset="0"/>
                        </a:rPr>
                        <a:t>Fach B</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26518314"/>
                  </a:ext>
                </a:extLst>
              </a:tr>
            </a:tbl>
          </a:graphicData>
        </a:graphic>
      </p:graphicFrame>
      <p:sp>
        <p:nvSpPr>
          <p:cNvPr id="10" name="Textfeld 9"/>
          <p:cNvSpPr txBox="1"/>
          <p:nvPr/>
        </p:nvSpPr>
        <p:spPr>
          <a:xfrm>
            <a:off x="858416" y="1635100"/>
            <a:ext cx="1894115" cy="923330"/>
          </a:xfrm>
          <a:prstGeom prst="rect">
            <a:avLst/>
          </a:prstGeom>
          <a:noFill/>
        </p:spPr>
        <p:txBody>
          <a:bodyPr wrap="square" rtlCol="0">
            <a:spAutoFit/>
          </a:bodyPr>
          <a:lstStyle/>
          <a:p>
            <a:r>
              <a:rPr lang="de-DE" dirty="0"/>
              <a:t>Gesundheits-wissenschaftlicher Master</a:t>
            </a:r>
          </a:p>
        </p:txBody>
      </p:sp>
      <p:graphicFrame>
        <p:nvGraphicFramePr>
          <p:cNvPr id="8" name="Tabelle 7"/>
          <p:cNvGraphicFramePr>
            <a:graphicFrameLocks noGrp="1"/>
          </p:cNvGraphicFramePr>
          <p:nvPr>
            <p:extLst/>
          </p:nvPr>
        </p:nvGraphicFramePr>
        <p:xfrm>
          <a:off x="1954214" y="4773828"/>
          <a:ext cx="6968809" cy="1112520"/>
        </p:xfrm>
        <a:graphic>
          <a:graphicData uri="http://schemas.openxmlformats.org/drawingml/2006/table">
            <a:tbl>
              <a:tblPr firstRow="1" bandRow="1">
                <a:tableStyleId>{5C22544A-7EE6-4342-B048-85BDC9FD1C3A}</a:tableStyleId>
              </a:tblPr>
              <a:tblGrid>
                <a:gridCol w="1334161">
                  <a:extLst>
                    <a:ext uri="{9D8B030D-6E8A-4147-A177-3AD203B41FA5}">
                      <a16:colId xmlns:a16="http://schemas.microsoft.com/office/drawing/2014/main" val="5432140"/>
                    </a:ext>
                  </a:extLst>
                </a:gridCol>
                <a:gridCol w="1274481">
                  <a:extLst>
                    <a:ext uri="{9D8B030D-6E8A-4147-A177-3AD203B41FA5}">
                      <a16:colId xmlns:a16="http://schemas.microsoft.com/office/drawing/2014/main" val="774661244"/>
                    </a:ext>
                  </a:extLst>
                </a:gridCol>
                <a:gridCol w="3590222">
                  <a:extLst>
                    <a:ext uri="{9D8B030D-6E8A-4147-A177-3AD203B41FA5}">
                      <a16:colId xmlns:a16="http://schemas.microsoft.com/office/drawing/2014/main" val="554737499"/>
                    </a:ext>
                  </a:extLst>
                </a:gridCol>
                <a:gridCol w="769945">
                  <a:extLst>
                    <a:ext uri="{9D8B030D-6E8A-4147-A177-3AD203B41FA5}">
                      <a16:colId xmlns:a16="http://schemas.microsoft.com/office/drawing/2014/main" val="582595286"/>
                    </a:ext>
                  </a:extLst>
                </a:gridCol>
              </a:tblGrid>
              <a:tr h="370840">
                <a:tc>
                  <a:txBody>
                    <a:bodyPr/>
                    <a:lstStyle/>
                    <a:p>
                      <a:r>
                        <a:rPr lang="de-DE" b="1" dirty="0">
                          <a:solidFill>
                            <a:sysClr val="windowText" lastClr="000000"/>
                          </a:solidFill>
                        </a:rPr>
                        <a:t>Fach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33"/>
                    </a:solidFill>
                  </a:tcPr>
                </a:tc>
                <a:tc>
                  <a:txBody>
                    <a:bodyPr/>
                    <a:lstStyle/>
                    <a:p>
                      <a:pPr algn="ctr"/>
                      <a:r>
                        <a:rPr lang="de-DE" b="0" dirty="0">
                          <a:solidFill>
                            <a:sysClr val="windowText" lastClr="000000"/>
                          </a:solidFill>
                        </a:rPr>
                        <a:t>Pädagogik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b="0" dirty="0">
                          <a:solidFill>
                            <a:sysClr val="windowText" lastClr="000000"/>
                          </a:solidFill>
                        </a:rPr>
                        <a:t>A: Gesundheit</a:t>
                      </a:r>
                      <a:r>
                        <a:rPr lang="de-DE" b="0" baseline="0" dirty="0">
                          <a:solidFill>
                            <a:sysClr val="windowText" lastClr="000000"/>
                          </a:solidFill>
                        </a:rPr>
                        <a:t> oder Ernährung</a:t>
                      </a:r>
                      <a:endParaRPr lang="de-DE"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de-DE" b="0"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727423"/>
                  </a:ext>
                </a:extLst>
              </a:tr>
              <a:tr h="370840">
                <a:tc>
                  <a:txBody>
                    <a:bodyPr/>
                    <a:lstStyle/>
                    <a:p>
                      <a:endParaRPr lang="de-DE"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b="1" dirty="0">
                          <a:solidFill>
                            <a:sysClr val="windowText" lastClr="000000"/>
                          </a:solidFill>
                        </a:rPr>
                        <a:t>45</a:t>
                      </a:r>
                      <a:r>
                        <a:rPr lang="de-DE" dirty="0">
                          <a:solidFill>
                            <a:sysClr val="windowText" lastClr="000000"/>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dirty="0">
                          <a:solidFill>
                            <a:sysClr val="windowText" lastClr="000000"/>
                          </a:solidFill>
                        </a:rPr>
                        <a:t>60-</a:t>
                      </a:r>
                      <a:r>
                        <a:rPr lang="de-DE" b="1" dirty="0">
                          <a:solidFill>
                            <a:sysClr val="windowText" lastClr="000000"/>
                          </a:solidFill>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de-DE" b="1" dirty="0">
                          <a:solidFill>
                            <a:sysClr val="windowText" lastClr="000000"/>
                          </a:solidFill>
                        </a:rPr>
                        <a:t>60</a:t>
                      </a:r>
                      <a:r>
                        <a:rPr lang="de-DE" dirty="0">
                          <a:solidFill>
                            <a:sysClr val="windowText" lastClr="000000"/>
                          </a:solidFill>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44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ysClr val="windowText" lastClr="000000"/>
                          </a:solidFill>
                        </a:rPr>
                        <a:t>∑=180</a:t>
                      </a:r>
                      <a:r>
                        <a:rPr lang="de-DE" b="1" baseline="0" dirty="0">
                          <a:solidFill>
                            <a:sysClr val="windowText" lastClr="000000"/>
                          </a:solidFill>
                        </a:rPr>
                        <a:t> CP</a:t>
                      </a:r>
                      <a:endParaRPr lang="de-DE"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de-DE" b="0" dirty="0">
                          <a:solidFill>
                            <a:sysClr val="windowText" lastClr="000000"/>
                          </a:solidFill>
                        </a:rPr>
                        <a:t>+ 10 CP </a:t>
                      </a:r>
                      <a:r>
                        <a:rPr lang="de-DE" b="0" dirty="0" err="1">
                          <a:solidFill>
                            <a:sysClr val="windowText" lastClr="000000"/>
                          </a:solidFill>
                        </a:rPr>
                        <a:t>thesis</a:t>
                      </a:r>
                      <a:r>
                        <a:rPr lang="de-DE" b="0" dirty="0">
                          <a:solidFill>
                            <a:sysClr val="windowText" lastClr="000000"/>
                          </a:solidFill>
                        </a:rPr>
                        <a:t> (Fach </a:t>
                      </a:r>
                      <a:r>
                        <a:rPr lang="de-DE" b="1" dirty="0">
                          <a:solidFill>
                            <a:sysClr val="windowText" lastClr="000000"/>
                          </a:solidFill>
                        </a:rPr>
                        <a:t>A </a:t>
                      </a:r>
                      <a:r>
                        <a:rPr lang="de-DE" b="0" dirty="0">
                          <a:solidFill>
                            <a:sysClr val="windowText" lastClr="000000"/>
                          </a:solidFill>
                        </a:rPr>
                        <a:t>oder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0572518"/>
                  </a:ext>
                </a:extLst>
              </a:tr>
            </a:tbl>
          </a:graphicData>
        </a:graphic>
      </p:graphicFrame>
      <p:sp>
        <p:nvSpPr>
          <p:cNvPr id="13" name="Textfeld 12"/>
          <p:cNvSpPr txBox="1"/>
          <p:nvPr/>
        </p:nvSpPr>
        <p:spPr>
          <a:xfrm>
            <a:off x="9622972" y="5323327"/>
            <a:ext cx="1615440" cy="369332"/>
          </a:xfrm>
          <a:prstGeom prst="rect">
            <a:avLst/>
          </a:prstGeom>
          <a:solidFill>
            <a:schemeClr val="accent1">
              <a:lumMod val="40000"/>
              <a:lumOff val="60000"/>
            </a:schemeClr>
          </a:solidFill>
        </p:spPr>
        <p:txBody>
          <a:bodyPr wrap="square" rtlCol="0">
            <a:spAutoFit/>
          </a:bodyPr>
          <a:lstStyle/>
          <a:p>
            <a:r>
              <a:rPr lang="de-DE" dirty="0"/>
              <a:t>ERN: 10 CP</a:t>
            </a:r>
          </a:p>
        </p:txBody>
      </p:sp>
      <p:sp>
        <p:nvSpPr>
          <p:cNvPr id="14" name="Textfeld 13"/>
          <p:cNvSpPr txBox="1"/>
          <p:nvPr/>
        </p:nvSpPr>
        <p:spPr>
          <a:xfrm>
            <a:off x="9489440" y="1366590"/>
            <a:ext cx="2540000" cy="646331"/>
          </a:xfrm>
          <a:prstGeom prst="rect">
            <a:avLst/>
          </a:prstGeom>
          <a:solidFill>
            <a:schemeClr val="accent6">
              <a:lumMod val="40000"/>
              <a:lumOff val="60000"/>
            </a:schemeClr>
          </a:solidFill>
        </p:spPr>
        <p:txBody>
          <a:bodyPr wrap="square" rtlCol="0">
            <a:spAutoFit/>
          </a:bodyPr>
          <a:lstStyle/>
          <a:p>
            <a:r>
              <a:rPr lang="de-DE" dirty="0"/>
              <a:t>GES: 10 CP (+ M16 Gesprächsführung: </a:t>
            </a:r>
            <a:r>
              <a:rPr lang="de-DE" b="1" dirty="0"/>
              <a:t>15</a:t>
            </a:r>
            <a:r>
              <a:rPr lang="de-DE" dirty="0"/>
              <a:t>)</a:t>
            </a:r>
          </a:p>
        </p:txBody>
      </p:sp>
      <p:sp>
        <p:nvSpPr>
          <p:cNvPr id="15" name="Textfeld 14"/>
          <p:cNvSpPr txBox="1"/>
          <p:nvPr/>
        </p:nvSpPr>
        <p:spPr>
          <a:xfrm>
            <a:off x="9509760" y="2275840"/>
            <a:ext cx="1615440" cy="369332"/>
          </a:xfrm>
          <a:prstGeom prst="rect">
            <a:avLst/>
          </a:prstGeom>
          <a:solidFill>
            <a:schemeClr val="accent6">
              <a:lumMod val="40000"/>
              <a:lumOff val="60000"/>
            </a:schemeClr>
          </a:solidFill>
        </p:spPr>
        <p:txBody>
          <a:bodyPr wrap="square" rtlCol="0">
            <a:spAutoFit/>
          </a:bodyPr>
          <a:lstStyle/>
          <a:p>
            <a:r>
              <a:rPr lang="de-DE" dirty="0"/>
              <a:t>GES: 10 CP</a:t>
            </a:r>
          </a:p>
        </p:txBody>
      </p:sp>
      <p:sp>
        <p:nvSpPr>
          <p:cNvPr id="16" name="Textfeld 16"/>
          <p:cNvSpPr txBox="1"/>
          <p:nvPr/>
        </p:nvSpPr>
        <p:spPr>
          <a:xfrm>
            <a:off x="856058" y="2967335"/>
            <a:ext cx="1894115" cy="92333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Ernährungs-wissenschaftlicher Master</a:t>
            </a:r>
          </a:p>
        </p:txBody>
      </p:sp>
      <p:sp>
        <p:nvSpPr>
          <p:cNvPr id="17" name="Textfeld 16"/>
          <p:cNvSpPr txBox="1"/>
          <p:nvPr/>
        </p:nvSpPr>
        <p:spPr>
          <a:xfrm>
            <a:off x="9441826" y="2803270"/>
            <a:ext cx="2529840" cy="2308324"/>
          </a:xfrm>
          <a:prstGeom prst="rect">
            <a:avLst/>
          </a:prstGeom>
          <a:solidFill>
            <a:schemeClr val="accent1">
              <a:lumMod val="40000"/>
              <a:lumOff val="60000"/>
            </a:schemeClr>
          </a:solidFill>
        </p:spPr>
        <p:txBody>
          <a:bodyPr wrap="square" rtlCol="0">
            <a:spAutoFit/>
          </a:bodyPr>
          <a:lstStyle/>
          <a:p>
            <a:r>
              <a:rPr lang="de-DE" dirty="0"/>
              <a:t>ERN: 10 CP (+ M17 Risikowahrnehmung: </a:t>
            </a:r>
            <a:r>
              <a:rPr lang="de-DE" b="1" dirty="0"/>
              <a:t>15</a:t>
            </a:r>
            <a:r>
              <a:rPr lang="de-DE" dirty="0"/>
              <a:t>), da dieses Modul nicht angeboten wird, absolvieren Sie M16. Dies ist bereits in </a:t>
            </a:r>
            <a:r>
              <a:rPr lang="de-DE" dirty="0" err="1"/>
              <a:t>studiport</a:t>
            </a:r>
            <a:r>
              <a:rPr lang="de-DE" dirty="0"/>
              <a:t> miteinander verknüpft.</a:t>
            </a:r>
          </a:p>
        </p:txBody>
      </p:sp>
      <p:sp>
        <p:nvSpPr>
          <p:cNvPr id="18" name="Rechteck 17">
            <a:extLst>
              <a:ext uri="{FF2B5EF4-FFF2-40B4-BE49-F238E27FC236}">
                <a16:creationId xmlns:a16="http://schemas.microsoft.com/office/drawing/2014/main" id="{4422A3ED-9F47-F744-89BC-5ABABC7BF78A}"/>
              </a:ext>
            </a:extLst>
          </p:cNvPr>
          <p:cNvSpPr/>
          <p:nvPr/>
        </p:nvSpPr>
        <p:spPr>
          <a:xfrm>
            <a:off x="8090435" y="5822309"/>
            <a:ext cx="998926" cy="85396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Sound aufgezeichnet">
            <a:hlinkClick r:id="" action="ppaction://media"/>
            <a:extLst>
              <a:ext uri="{FF2B5EF4-FFF2-40B4-BE49-F238E27FC236}">
                <a16:creationId xmlns:a16="http://schemas.microsoft.com/office/drawing/2014/main" id="{803CF8DF-6725-634B-BDCD-9A371085C2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3498" y="5799437"/>
            <a:ext cx="812800" cy="812800"/>
          </a:xfrm>
          <a:prstGeom prst="rect">
            <a:avLst/>
          </a:prstGeom>
        </p:spPr>
      </p:pic>
      <p:sp>
        <p:nvSpPr>
          <p:cNvPr id="19" name="Rechteck 18">
            <a:extLst>
              <a:ext uri="{FF2B5EF4-FFF2-40B4-BE49-F238E27FC236}">
                <a16:creationId xmlns:a16="http://schemas.microsoft.com/office/drawing/2014/main" id="{12B79FF1-F5A8-9244-B902-9C5967035B01}"/>
              </a:ext>
            </a:extLst>
          </p:cNvPr>
          <p:cNvSpPr/>
          <p:nvPr/>
        </p:nvSpPr>
        <p:spPr>
          <a:xfrm>
            <a:off x="463288" y="432639"/>
            <a:ext cx="948069" cy="91043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Sound aufgezeichnet">
            <a:hlinkClick r:id="" action="ppaction://media"/>
            <a:extLst>
              <a:ext uri="{FF2B5EF4-FFF2-40B4-BE49-F238E27FC236}">
                <a16:creationId xmlns:a16="http://schemas.microsoft.com/office/drawing/2014/main" id="{977EAEC9-24F8-2B45-864C-858CCAF61B7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30922" y="481456"/>
            <a:ext cx="812800" cy="812800"/>
          </a:xfrm>
          <a:prstGeom prst="rect">
            <a:avLst/>
          </a:prstGeom>
        </p:spPr>
      </p:pic>
    </p:spTree>
    <p:extLst>
      <p:ext uri="{BB962C8B-B14F-4D97-AF65-F5344CB8AC3E}">
        <p14:creationId xmlns:p14="http://schemas.microsoft.com/office/powerpoint/2010/main" val="61788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155" fill="hold"/>
                                        <p:tgtEl>
                                          <p:spTgt spid="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36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bldLst>
      <p:bldP spid="10" grpId="0"/>
      <p:bldP spid="13" grpId="0" animBg="1"/>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09F253BE-1052-4047-B20D-ECD95A47B1E3}"/>
              </a:ext>
            </a:extLst>
          </p:cNvPr>
          <p:cNvSpPr/>
          <p:nvPr/>
        </p:nvSpPr>
        <p:spPr>
          <a:xfrm>
            <a:off x="614569" y="1489917"/>
            <a:ext cx="1124779" cy="84938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602" name="Titel 1"/>
          <p:cNvSpPr>
            <a:spLocks noGrp="1"/>
          </p:cNvSpPr>
          <p:nvPr>
            <p:ph type="title"/>
          </p:nvPr>
        </p:nvSpPr>
        <p:spPr bwMode="auto">
          <a:xfrm>
            <a:off x="1954213" y="372745"/>
            <a:ext cx="8280400"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r>
              <a:rPr lang="de-DE" dirty="0"/>
              <a:t>1.3	Spezialisierungsoption erziehungswissenschaftlicher 	Fach-Master-Studiengang (außerschulisch)</a:t>
            </a:r>
            <a:endParaRPr lang="de-DE" altLang="de-DE" dirty="0"/>
          </a:p>
        </p:txBody>
      </p:sp>
      <p:graphicFrame>
        <p:nvGraphicFramePr>
          <p:cNvPr id="2" name="Tabelle 1"/>
          <p:cNvGraphicFramePr>
            <a:graphicFrameLocks noGrp="1"/>
          </p:cNvGraphicFramePr>
          <p:nvPr>
            <p:extLst>
              <p:ext uri="{D42A27DB-BD31-4B8C-83A1-F6EECF244321}">
                <p14:modId xmlns:p14="http://schemas.microsoft.com/office/powerpoint/2010/main" val="782624885"/>
              </p:ext>
            </p:extLst>
          </p:nvPr>
        </p:nvGraphicFramePr>
        <p:xfrm>
          <a:off x="2865857" y="1480854"/>
          <a:ext cx="5654040" cy="1044575"/>
        </p:xfrm>
        <a:graphic>
          <a:graphicData uri="http://schemas.openxmlformats.org/drawingml/2006/table">
            <a:tbl>
              <a:tblPr firstRow="1" firstCol="1" bandRow="1"/>
              <a:tblGrid>
                <a:gridCol w="306208">
                  <a:extLst>
                    <a:ext uri="{9D8B030D-6E8A-4147-A177-3AD203B41FA5}">
                      <a16:colId xmlns:a16="http://schemas.microsoft.com/office/drawing/2014/main" val="2257212351"/>
                    </a:ext>
                  </a:extLst>
                </a:gridCol>
                <a:gridCol w="810624">
                  <a:extLst>
                    <a:ext uri="{9D8B030D-6E8A-4147-A177-3AD203B41FA5}">
                      <a16:colId xmlns:a16="http://schemas.microsoft.com/office/drawing/2014/main" val="3268509757"/>
                    </a:ext>
                  </a:extLst>
                </a:gridCol>
                <a:gridCol w="180421">
                  <a:extLst>
                    <a:ext uri="{9D8B030D-6E8A-4147-A177-3AD203B41FA5}">
                      <a16:colId xmlns:a16="http://schemas.microsoft.com/office/drawing/2014/main" val="1693761779"/>
                    </a:ext>
                  </a:extLst>
                </a:gridCol>
                <a:gridCol w="630203">
                  <a:extLst>
                    <a:ext uri="{9D8B030D-6E8A-4147-A177-3AD203B41FA5}">
                      <a16:colId xmlns:a16="http://schemas.microsoft.com/office/drawing/2014/main" val="3656710427"/>
                    </a:ext>
                  </a:extLst>
                </a:gridCol>
                <a:gridCol w="630203">
                  <a:extLst>
                    <a:ext uri="{9D8B030D-6E8A-4147-A177-3AD203B41FA5}">
                      <a16:colId xmlns:a16="http://schemas.microsoft.com/office/drawing/2014/main" val="4031712758"/>
                    </a:ext>
                  </a:extLst>
                </a:gridCol>
                <a:gridCol w="1056480">
                  <a:extLst>
                    <a:ext uri="{9D8B030D-6E8A-4147-A177-3AD203B41FA5}">
                      <a16:colId xmlns:a16="http://schemas.microsoft.com/office/drawing/2014/main" val="1852562942"/>
                    </a:ext>
                  </a:extLst>
                </a:gridCol>
                <a:gridCol w="590180">
                  <a:extLst>
                    <a:ext uri="{9D8B030D-6E8A-4147-A177-3AD203B41FA5}">
                      <a16:colId xmlns:a16="http://schemas.microsoft.com/office/drawing/2014/main" val="4270754219"/>
                    </a:ext>
                  </a:extLst>
                </a:gridCol>
                <a:gridCol w="695002">
                  <a:extLst>
                    <a:ext uri="{9D8B030D-6E8A-4147-A177-3AD203B41FA5}">
                      <a16:colId xmlns:a16="http://schemas.microsoft.com/office/drawing/2014/main" val="3925781024"/>
                    </a:ext>
                  </a:extLst>
                </a:gridCol>
                <a:gridCol w="179786">
                  <a:extLst>
                    <a:ext uri="{9D8B030D-6E8A-4147-A177-3AD203B41FA5}">
                      <a16:colId xmlns:a16="http://schemas.microsoft.com/office/drawing/2014/main" val="1626590858"/>
                    </a:ext>
                  </a:extLst>
                </a:gridCol>
                <a:gridCol w="574933">
                  <a:extLst>
                    <a:ext uri="{9D8B030D-6E8A-4147-A177-3AD203B41FA5}">
                      <a16:colId xmlns:a16="http://schemas.microsoft.com/office/drawing/2014/main" val="2465069984"/>
                    </a:ext>
                  </a:extLst>
                </a:gridCol>
              </a:tblGrid>
              <a:tr h="0">
                <a:tc>
                  <a:txBody>
                    <a:bodyPr/>
                    <a:lstStyle/>
                    <a:p>
                      <a:pPr>
                        <a:spcBef>
                          <a:spcPts val="200"/>
                        </a:spcBef>
                        <a:spcAft>
                          <a:spcPts val="200"/>
                        </a:spcAft>
                      </a:pPr>
                      <a:r>
                        <a:rPr lang="de-DE" sz="1000">
                          <a:effectLst/>
                          <a:latin typeface="Arial" panose="020B0604020202020204" pitchFamily="34" charset="0"/>
                          <a:ea typeface="Calibri" panose="020F050202020403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Wahlpflicht: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Wahlpflicht (ja/nein)</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281110"/>
                  </a:ext>
                </a:extLst>
              </a:tr>
              <a:tr h="587375">
                <a:tc>
                  <a:txBody>
                    <a:bodyPr/>
                    <a:lstStyle/>
                    <a:p>
                      <a:pPr>
                        <a:spcBef>
                          <a:spcPts val="200"/>
                        </a:spcBef>
                        <a:spcAft>
                          <a:spcPts val="200"/>
                        </a:spcAft>
                      </a:pPr>
                      <a:r>
                        <a:rPr lang="de-DE" sz="1000">
                          <a:effectLst/>
                          <a:latin typeface="Arial" panose="020B0604020202020204" pitchFamily="34" charset="0"/>
                          <a:ea typeface="Calibri" panose="020F0502020204030204" pitchFamily="34" charset="0"/>
                        </a:rPr>
                        <a:t>5</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Bef>
                          <a:spcPts val="200"/>
                        </a:spcBef>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M 9: G: Kon-zepte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M 10: E: Sozio-ökonomie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900" dirty="0">
                          <a:effectLst/>
                          <a:latin typeface="Corbel" panose="020B0503020204020204" pitchFamily="34" charset="0"/>
                          <a:ea typeface="Calibri" panose="020F0502020204030204" pitchFamily="34" charset="0"/>
                          <a:cs typeface="Arial" panose="020B0604020202020204" pitchFamily="34" charset="0"/>
                        </a:rPr>
                        <a:t>M 11: </a:t>
                      </a:r>
                      <a:r>
                        <a:rPr lang="de-DE" sz="900" dirty="0" err="1">
                          <a:effectLst/>
                          <a:latin typeface="Corbel" panose="020B0503020204020204" pitchFamily="34" charset="0"/>
                          <a:ea typeface="Calibri" panose="020F0502020204030204" pitchFamily="34" charset="0"/>
                          <a:cs typeface="Arial" panose="020B0604020202020204" pitchFamily="34" charset="0"/>
                        </a:rPr>
                        <a:t>GuE</a:t>
                      </a:r>
                      <a:r>
                        <a:rPr lang="de-DE" sz="900" dirty="0">
                          <a:effectLst/>
                          <a:latin typeface="Corbel" panose="020B0503020204020204" pitchFamily="34" charset="0"/>
                          <a:ea typeface="Calibri" panose="020F0502020204030204" pitchFamily="34" charset="0"/>
                          <a:cs typeface="Arial" panose="020B0604020202020204" pitchFamily="34" charset="0"/>
                        </a:rPr>
                        <a:t>: Gesundheits-fördernde Lebenswelten</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de-DE" sz="900" dirty="0">
                          <a:effectLst/>
                          <a:latin typeface="Corbel" panose="020B0503020204020204" pitchFamily="34" charset="0"/>
                          <a:ea typeface="Calibri" panose="020F0502020204030204" pitchFamily="34" charset="0"/>
                          <a:cs typeface="Arial" panose="020B0604020202020204" pitchFamily="34" charset="0"/>
                        </a:rPr>
                        <a:t>M 16: G: </a:t>
                      </a:r>
                      <a:r>
                        <a:rPr lang="de-DE" sz="900" dirty="0" err="1">
                          <a:effectLst/>
                          <a:latin typeface="Corbel" panose="020B0503020204020204" pitchFamily="34" charset="0"/>
                          <a:ea typeface="Calibri" panose="020F0502020204030204" pitchFamily="34" charset="0"/>
                          <a:cs typeface="Arial" panose="020B0604020202020204" pitchFamily="34" charset="0"/>
                        </a:rPr>
                        <a:t>Ge</a:t>
                      </a:r>
                      <a:r>
                        <a:rPr lang="de-DE" sz="900" dirty="0">
                          <a:effectLst/>
                          <a:latin typeface="Corbel" panose="020B0503020204020204" pitchFamily="34" charset="0"/>
                          <a:ea typeface="Calibri" panose="020F0502020204030204" pitchFamily="34" charset="0"/>
                          <a:cs typeface="Arial" panose="020B0604020202020204" pitchFamily="34" charset="0"/>
                        </a:rPr>
                        <a:t>-</a:t>
                      </a:r>
                      <a:r>
                        <a:rPr lang="de-DE" sz="900" dirty="0" err="1">
                          <a:effectLst/>
                          <a:latin typeface="Corbel" panose="020B0503020204020204" pitchFamily="34" charset="0"/>
                          <a:ea typeface="Calibri" panose="020F0502020204030204" pitchFamily="34" charset="0"/>
                          <a:cs typeface="Arial" panose="020B0604020202020204" pitchFamily="34" charset="0"/>
                        </a:rPr>
                        <a:t>sprächs</a:t>
                      </a:r>
                      <a:r>
                        <a:rPr lang="de-DE" sz="900" dirty="0">
                          <a:effectLst/>
                          <a:latin typeface="Corbel" panose="020B0503020204020204" pitchFamily="34" charset="0"/>
                          <a:ea typeface="Calibri" panose="020F0502020204030204" pitchFamily="34" charset="0"/>
                          <a:cs typeface="Arial" panose="020B0604020202020204" pitchFamily="34" charset="0"/>
                        </a:rPr>
                        <a:t>-führung</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de-DE" sz="900" dirty="0">
                          <a:effectLst/>
                          <a:latin typeface="Corbel" panose="020B0503020204020204" pitchFamily="34" charset="0"/>
                          <a:ea typeface="Calibri" panose="020F0502020204030204" pitchFamily="34" charset="0"/>
                          <a:cs typeface="Arial" panose="020B0604020202020204" pitchFamily="34" charset="0"/>
                        </a:rPr>
                        <a:t>M 17: E: Risiko-wahr-</a:t>
                      </a:r>
                      <a:r>
                        <a:rPr lang="de-DE" sz="900" dirty="0" err="1">
                          <a:effectLst/>
                          <a:latin typeface="Corbel" panose="020B0503020204020204" pitchFamily="34" charset="0"/>
                          <a:ea typeface="Calibri" panose="020F0502020204030204" pitchFamily="34" charset="0"/>
                          <a:cs typeface="Arial" panose="020B0604020202020204" pitchFamily="34" charset="0"/>
                        </a:rPr>
                        <a:t>nehmg</a:t>
                      </a:r>
                      <a:r>
                        <a:rPr lang="de-DE" sz="900" dirty="0">
                          <a:effectLst/>
                          <a:latin typeface="Corbel" panose="020B0503020204020204" pitchFamily="34" charset="0"/>
                          <a:ea typeface="Calibri" panose="020F0502020204030204" pitchFamily="34" charset="0"/>
                          <a:cs typeface="Arial" panose="020B0604020202020204" pitchFamily="34" charset="0"/>
                        </a:rPr>
                        <a:t>.</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de-DE" sz="1000" dirty="0">
                          <a:effectLst/>
                          <a:latin typeface="Corbel" panose="020B0503020204020204" pitchFamily="34" charset="0"/>
                          <a:ea typeface="Calibri" panose="020F0502020204030204" pitchFamily="34" charset="0"/>
                          <a:cs typeface="Arial" panose="020B0604020202020204" pitchFamily="34" charset="0"/>
                        </a:rPr>
                        <a:t> </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de-DE" sz="1000" dirty="0">
                          <a:effectLst/>
                          <a:latin typeface="Corbel" panose="020B0503020204020204" pitchFamily="34" charset="0"/>
                          <a:ea typeface="Calibri" panose="020F0502020204030204" pitchFamily="34" charset="0"/>
                          <a:cs typeface="Arial" panose="020B0604020202020204" pitchFamily="34" charset="0"/>
                        </a:rPr>
                        <a:t>Fach B</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79473622"/>
                  </a:ext>
                </a:extLst>
              </a:tr>
              <a:tr h="280035">
                <a:tc>
                  <a:txBody>
                    <a:bodyPr/>
                    <a:lstStyle/>
                    <a:p>
                      <a:pPr>
                        <a:spcBef>
                          <a:spcPts val="200"/>
                        </a:spcBef>
                        <a:spcAft>
                          <a:spcPts val="200"/>
                        </a:spcAft>
                      </a:pPr>
                      <a:r>
                        <a:rPr lang="de-DE" sz="1000">
                          <a:effectLst/>
                          <a:latin typeface="Arial" panose="020B0604020202020204" pitchFamily="34" charset="0"/>
                          <a:ea typeface="Calibri" panose="020F0502020204030204" pitchFamily="34" charset="0"/>
                        </a:rPr>
                        <a:t>6</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Bachelor Thesis</a:t>
                      </a:r>
                      <a:br>
                        <a:rPr lang="de-DE" sz="1000">
                          <a:effectLst/>
                          <a:latin typeface="Corbel" panose="020B0503020204020204" pitchFamily="34" charset="0"/>
                          <a:ea typeface="Calibri" panose="020F0502020204030204" pitchFamily="34" charset="0"/>
                          <a:cs typeface="Arial" panose="020B0604020202020204" pitchFamily="34" charset="0"/>
                        </a:rPr>
                      </a:br>
                      <a:r>
                        <a:rPr lang="de-DE" sz="1000">
                          <a:effectLst/>
                          <a:latin typeface="Corbel" panose="020B0503020204020204" pitchFamily="34" charset="0"/>
                          <a:ea typeface="Calibri" panose="020F0502020204030204" pitchFamily="34" charset="0"/>
                          <a:cs typeface="Arial" panose="020B0604020202020204" pitchFamily="34" charset="0"/>
                        </a:rPr>
                        <a:t>(Erzwiss.)</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4">
                  <a:txBody>
                    <a:bodyPr/>
                    <a:lstStyle/>
                    <a:p>
                      <a:pPr algn="ctr">
                        <a:spcBef>
                          <a:spcPts val="200"/>
                        </a:spcBef>
                        <a:spcAft>
                          <a:spcPts val="200"/>
                        </a:spcAft>
                      </a:pPr>
                      <a:r>
                        <a:rPr lang="de-DE" sz="1000" dirty="0">
                          <a:effectLst/>
                          <a:latin typeface="Corbel" panose="020B0503020204020204" pitchFamily="34" charset="0"/>
                          <a:ea typeface="Calibri" panose="020F0502020204030204" pitchFamily="34" charset="0"/>
                          <a:cs typeface="Arial" panose="020B0604020202020204" pitchFamily="34" charset="0"/>
                        </a:rPr>
                        <a:t>Pädagogik</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134808916"/>
                  </a:ext>
                </a:extLst>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1651737768"/>
              </p:ext>
            </p:extLst>
          </p:nvPr>
        </p:nvGraphicFramePr>
        <p:xfrm>
          <a:off x="2865857" y="3121084"/>
          <a:ext cx="5654040" cy="1143000"/>
        </p:xfrm>
        <a:graphic>
          <a:graphicData uri="http://schemas.openxmlformats.org/drawingml/2006/table">
            <a:tbl>
              <a:tblPr firstRow="1" firstCol="1" bandRow="1"/>
              <a:tblGrid>
                <a:gridCol w="306208">
                  <a:extLst>
                    <a:ext uri="{9D8B030D-6E8A-4147-A177-3AD203B41FA5}">
                      <a16:colId xmlns:a16="http://schemas.microsoft.com/office/drawing/2014/main" val="1363050160"/>
                    </a:ext>
                  </a:extLst>
                </a:gridCol>
                <a:gridCol w="810624">
                  <a:extLst>
                    <a:ext uri="{9D8B030D-6E8A-4147-A177-3AD203B41FA5}">
                      <a16:colId xmlns:a16="http://schemas.microsoft.com/office/drawing/2014/main" val="2396163287"/>
                    </a:ext>
                  </a:extLst>
                </a:gridCol>
                <a:gridCol w="180421">
                  <a:extLst>
                    <a:ext uri="{9D8B030D-6E8A-4147-A177-3AD203B41FA5}">
                      <a16:colId xmlns:a16="http://schemas.microsoft.com/office/drawing/2014/main" val="3767454167"/>
                    </a:ext>
                  </a:extLst>
                </a:gridCol>
                <a:gridCol w="630203">
                  <a:extLst>
                    <a:ext uri="{9D8B030D-6E8A-4147-A177-3AD203B41FA5}">
                      <a16:colId xmlns:a16="http://schemas.microsoft.com/office/drawing/2014/main" val="2284729319"/>
                    </a:ext>
                  </a:extLst>
                </a:gridCol>
                <a:gridCol w="630203">
                  <a:extLst>
                    <a:ext uri="{9D8B030D-6E8A-4147-A177-3AD203B41FA5}">
                      <a16:colId xmlns:a16="http://schemas.microsoft.com/office/drawing/2014/main" val="3298589903"/>
                    </a:ext>
                  </a:extLst>
                </a:gridCol>
                <a:gridCol w="1056480">
                  <a:extLst>
                    <a:ext uri="{9D8B030D-6E8A-4147-A177-3AD203B41FA5}">
                      <a16:colId xmlns:a16="http://schemas.microsoft.com/office/drawing/2014/main" val="693316779"/>
                    </a:ext>
                  </a:extLst>
                </a:gridCol>
                <a:gridCol w="590180">
                  <a:extLst>
                    <a:ext uri="{9D8B030D-6E8A-4147-A177-3AD203B41FA5}">
                      <a16:colId xmlns:a16="http://schemas.microsoft.com/office/drawing/2014/main" val="1174220205"/>
                    </a:ext>
                  </a:extLst>
                </a:gridCol>
                <a:gridCol w="695002">
                  <a:extLst>
                    <a:ext uri="{9D8B030D-6E8A-4147-A177-3AD203B41FA5}">
                      <a16:colId xmlns:a16="http://schemas.microsoft.com/office/drawing/2014/main" val="3810358315"/>
                    </a:ext>
                  </a:extLst>
                </a:gridCol>
                <a:gridCol w="179786">
                  <a:extLst>
                    <a:ext uri="{9D8B030D-6E8A-4147-A177-3AD203B41FA5}">
                      <a16:colId xmlns:a16="http://schemas.microsoft.com/office/drawing/2014/main" val="418386639"/>
                    </a:ext>
                  </a:extLst>
                </a:gridCol>
                <a:gridCol w="574933">
                  <a:extLst>
                    <a:ext uri="{9D8B030D-6E8A-4147-A177-3AD203B41FA5}">
                      <a16:colId xmlns:a16="http://schemas.microsoft.com/office/drawing/2014/main" val="3939829848"/>
                    </a:ext>
                  </a:extLst>
                </a:gridCol>
              </a:tblGrid>
              <a:tr h="0">
                <a:tc>
                  <a:txBody>
                    <a:bodyPr/>
                    <a:lstStyle/>
                    <a:p>
                      <a:pPr>
                        <a:spcBef>
                          <a:spcPts val="200"/>
                        </a:spcBef>
                        <a:spcAft>
                          <a:spcPts val="200"/>
                        </a:spcAft>
                      </a:pPr>
                      <a:r>
                        <a:rPr lang="de-DE" sz="1000" dirty="0">
                          <a:effectLst/>
                          <a:latin typeface="Arial" panose="020B0604020202020204" pitchFamily="34" charset="0"/>
                          <a:ea typeface="Calibri" panose="020F0502020204030204" pitchFamily="34" charset="0"/>
                        </a:rPr>
                        <a:t> </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Wahlpflicht: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Pflicht:</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Wahlpflicht (ja/nein)</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200"/>
                        </a:spcBef>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7163618"/>
                  </a:ext>
                </a:extLst>
              </a:tr>
              <a:tr h="587375">
                <a:tc>
                  <a:txBody>
                    <a:bodyPr/>
                    <a:lstStyle/>
                    <a:p>
                      <a:pPr>
                        <a:spcBef>
                          <a:spcPts val="200"/>
                        </a:spcBef>
                        <a:spcAft>
                          <a:spcPts val="200"/>
                        </a:spcAft>
                      </a:pPr>
                      <a:r>
                        <a:rPr lang="de-DE" sz="1000">
                          <a:effectLst/>
                          <a:latin typeface="Arial" panose="020B0604020202020204" pitchFamily="34" charset="0"/>
                          <a:ea typeface="Calibri" panose="020F0502020204030204" pitchFamily="34" charset="0"/>
                        </a:rPr>
                        <a:t>5</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spcBef>
                          <a:spcPts val="200"/>
                        </a:spcBef>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M 9: G: Kon-zepte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M 10: E: Sozio-ökonomie</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spcAft>
                          <a:spcPts val="0"/>
                        </a:spcAft>
                      </a:pPr>
                      <a:r>
                        <a:rPr lang="de-DE" sz="900">
                          <a:effectLst/>
                          <a:latin typeface="Corbel" panose="020B0503020204020204" pitchFamily="34" charset="0"/>
                          <a:ea typeface="Calibri" panose="020F0502020204030204" pitchFamily="34" charset="0"/>
                          <a:cs typeface="Arial" panose="020B0604020202020204" pitchFamily="34" charset="0"/>
                        </a:rPr>
                        <a:t>M 11: GuE: Gesundheits-fördernde Lebenswelten</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spcAft>
                          <a:spcPts val="0"/>
                        </a:spcAft>
                      </a:pPr>
                      <a:r>
                        <a:rPr lang="de-DE" sz="900" dirty="0">
                          <a:effectLst/>
                          <a:latin typeface="Corbel" panose="020B0503020204020204" pitchFamily="34" charset="0"/>
                          <a:ea typeface="Calibri" panose="020F0502020204030204" pitchFamily="34" charset="0"/>
                          <a:cs typeface="Arial" panose="020B0604020202020204" pitchFamily="34" charset="0"/>
                        </a:rPr>
                        <a:t>M 16: G: </a:t>
                      </a:r>
                      <a:r>
                        <a:rPr lang="de-DE" sz="900" dirty="0" err="1">
                          <a:effectLst/>
                          <a:latin typeface="Corbel" panose="020B0503020204020204" pitchFamily="34" charset="0"/>
                          <a:ea typeface="Calibri" panose="020F0502020204030204" pitchFamily="34" charset="0"/>
                          <a:cs typeface="Arial" panose="020B0604020202020204" pitchFamily="34" charset="0"/>
                        </a:rPr>
                        <a:t>Ge</a:t>
                      </a:r>
                      <a:r>
                        <a:rPr lang="de-DE" sz="900" dirty="0">
                          <a:effectLst/>
                          <a:latin typeface="Corbel" panose="020B0503020204020204" pitchFamily="34" charset="0"/>
                          <a:ea typeface="Calibri" panose="020F0502020204030204" pitchFamily="34" charset="0"/>
                          <a:cs typeface="Arial" panose="020B0604020202020204" pitchFamily="34" charset="0"/>
                        </a:rPr>
                        <a:t>-</a:t>
                      </a:r>
                      <a:r>
                        <a:rPr lang="de-DE" sz="900" dirty="0" err="1">
                          <a:effectLst/>
                          <a:latin typeface="Corbel" panose="020B0503020204020204" pitchFamily="34" charset="0"/>
                          <a:ea typeface="Calibri" panose="020F0502020204030204" pitchFamily="34" charset="0"/>
                          <a:cs typeface="Arial" panose="020B0604020202020204" pitchFamily="34" charset="0"/>
                        </a:rPr>
                        <a:t>sprächs</a:t>
                      </a:r>
                      <a:r>
                        <a:rPr lang="de-DE" sz="900" dirty="0">
                          <a:effectLst/>
                          <a:latin typeface="Corbel" panose="020B0503020204020204" pitchFamily="34" charset="0"/>
                          <a:ea typeface="Calibri" panose="020F0502020204030204" pitchFamily="34" charset="0"/>
                          <a:cs typeface="Arial" panose="020B0604020202020204" pitchFamily="34" charset="0"/>
                        </a:rPr>
                        <a:t>-führung</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de-DE" sz="900" dirty="0">
                          <a:effectLst/>
                          <a:latin typeface="Corbel" panose="020B0503020204020204" pitchFamily="34" charset="0"/>
                          <a:ea typeface="Calibri" panose="020F0502020204030204" pitchFamily="34" charset="0"/>
                          <a:cs typeface="Arial" panose="020B0604020202020204" pitchFamily="34" charset="0"/>
                        </a:rPr>
                        <a:t>M 17: E: Risiko-wahr-</a:t>
                      </a:r>
                      <a:r>
                        <a:rPr lang="de-DE" sz="900" dirty="0" err="1">
                          <a:effectLst/>
                          <a:latin typeface="Corbel" panose="020B0503020204020204" pitchFamily="34" charset="0"/>
                          <a:ea typeface="Calibri" panose="020F0502020204030204" pitchFamily="34" charset="0"/>
                          <a:cs typeface="Arial" panose="020B0604020202020204" pitchFamily="34" charset="0"/>
                        </a:rPr>
                        <a:t>nehmg</a:t>
                      </a:r>
                      <a:r>
                        <a:rPr lang="de-DE" sz="900" dirty="0">
                          <a:effectLst/>
                          <a:latin typeface="Corbel" panose="020B0503020204020204" pitchFamily="34" charset="0"/>
                          <a:ea typeface="Calibri" panose="020F0502020204030204" pitchFamily="34" charset="0"/>
                          <a:cs typeface="Arial" panose="020B0604020202020204" pitchFamily="34" charset="0"/>
                        </a:rPr>
                        <a:t>./ GF LW ERN</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spcBef>
                          <a:spcPts val="200"/>
                        </a:spcBef>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 </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Fach B</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40958318"/>
                  </a:ext>
                </a:extLst>
              </a:tr>
              <a:tr h="280035">
                <a:tc>
                  <a:txBody>
                    <a:bodyPr/>
                    <a:lstStyle/>
                    <a:p>
                      <a:pPr>
                        <a:spcBef>
                          <a:spcPts val="200"/>
                        </a:spcBef>
                        <a:spcAft>
                          <a:spcPts val="200"/>
                        </a:spcAft>
                      </a:pPr>
                      <a:r>
                        <a:rPr lang="de-DE" sz="1000">
                          <a:effectLst/>
                          <a:latin typeface="Arial" panose="020B0604020202020204" pitchFamily="34" charset="0"/>
                          <a:ea typeface="Calibri" panose="020F0502020204030204" pitchFamily="34" charset="0"/>
                        </a:rPr>
                        <a:t>6</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Pädagogik</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a:spcAft>
                          <a:spcPts val="200"/>
                        </a:spcAft>
                      </a:pPr>
                      <a:r>
                        <a:rPr lang="de-DE" sz="1000">
                          <a:effectLst/>
                          <a:latin typeface="Corbel" panose="020B0503020204020204" pitchFamily="34" charset="0"/>
                          <a:ea typeface="Calibri" panose="020F0502020204030204" pitchFamily="34" charset="0"/>
                          <a:cs typeface="Arial" panose="020B0604020202020204" pitchFamily="34" charset="0"/>
                        </a:rPr>
                        <a:t>Bachelor Thesis</a:t>
                      </a:r>
                      <a:br>
                        <a:rPr lang="de-DE" sz="1000">
                          <a:effectLst/>
                          <a:latin typeface="Corbel" panose="020B0503020204020204" pitchFamily="34" charset="0"/>
                          <a:ea typeface="Calibri" panose="020F0502020204030204" pitchFamily="34" charset="0"/>
                          <a:cs typeface="Arial" panose="020B0604020202020204" pitchFamily="34" charset="0"/>
                        </a:rPr>
                      </a:br>
                      <a:r>
                        <a:rPr lang="de-DE" sz="1000">
                          <a:effectLst/>
                          <a:latin typeface="Corbel" panose="020B0503020204020204" pitchFamily="34" charset="0"/>
                          <a:ea typeface="Calibri" panose="020F0502020204030204" pitchFamily="34" charset="0"/>
                          <a:cs typeface="Arial" panose="020B0604020202020204" pitchFamily="34" charset="0"/>
                        </a:rPr>
                        <a:t>(Erzwiss.)</a:t>
                      </a:r>
                      <a:endParaRPr lang="de-DE"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4">
                  <a:txBody>
                    <a:bodyPr/>
                    <a:lstStyle/>
                    <a:p>
                      <a:pPr algn="ctr">
                        <a:spcBef>
                          <a:spcPts val="200"/>
                        </a:spcBef>
                        <a:spcAft>
                          <a:spcPts val="200"/>
                        </a:spcAft>
                      </a:pPr>
                      <a:r>
                        <a:rPr lang="de-DE" sz="1000" dirty="0">
                          <a:effectLst/>
                          <a:latin typeface="Corbel" panose="020B0503020204020204" pitchFamily="34" charset="0"/>
                          <a:ea typeface="Calibri" panose="020F0502020204030204" pitchFamily="34" charset="0"/>
                          <a:cs typeface="Arial" panose="020B0604020202020204" pitchFamily="34" charset="0"/>
                        </a:rPr>
                        <a:t>Pädagogik</a:t>
                      </a:r>
                      <a:endParaRPr lang="de-DE"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918944968"/>
                  </a:ext>
                </a:extLst>
              </a:tr>
            </a:tbl>
          </a:graphicData>
        </a:graphic>
      </p:graphicFrame>
      <p:graphicFrame>
        <p:nvGraphicFramePr>
          <p:cNvPr id="7" name="Tabelle 6"/>
          <p:cNvGraphicFramePr>
            <a:graphicFrameLocks noGrp="1"/>
          </p:cNvGraphicFramePr>
          <p:nvPr>
            <p:extLst/>
          </p:nvPr>
        </p:nvGraphicFramePr>
        <p:xfrm>
          <a:off x="1954214" y="4761314"/>
          <a:ext cx="6968809" cy="1112520"/>
        </p:xfrm>
        <a:graphic>
          <a:graphicData uri="http://schemas.openxmlformats.org/drawingml/2006/table">
            <a:tbl>
              <a:tblPr firstRow="1" bandRow="1">
                <a:tableStyleId>{5C22544A-7EE6-4342-B048-85BDC9FD1C3A}</a:tableStyleId>
              </a:tblPr>
              <a:tblGrid>
                <a:gridCol w="1334161">
                  <a:extLst>
                    <a:ext uri="{9D8B030D-6E8A-4147-A177-3AD203B41FA5}">
                      <a16:colId xmlns:a16="http://schemas.microsoft.com/office/drawing/2014/main" val="5432140"/>
                    </a:ext>
                  </a:extLst>
                </a:gridCol>
                <a:gridCol w="1274481">
                  <a:extLst>
                    <a:ext uri="{9D8B030D-6E8A-4147-A177-3AD203B41FA5}">
                      <a16:colId xmlns:a16="http://schemas.microsoft.com/office/drawing/2014/main" val="774661244"/>
                    </a:ext>
                  </a:extLst>
                </a:gridCol>
                <a:gridCol w="3590222">
                  <a:extLst>
                    <a:ext uri="{9D8B030D-6E8A-4147-A177-3AD203B41FA5}">
                      <a16:colId xmlns:a16="http://schemas.microsoft.com/office/drawing/2014/main" val="554737499"/>
                    </a:ext>
                  </a:extLst>
                </a:gridCol>
                <a:gridCol w="769945">
                  <a:extLst>
                    <a:ext uri="{9D8B030D-6E8A-4147-A177-3AD203B41FA5}">
                      <a16:colId xmlns:a16="http://schemas.microsoft.com/office/drawing/2014/main" val="582595286"/>
                    </a:ext>
                  </a:extLst>
                </a:gridCol>
              </a:tblGrid>
              <a:tr h="370840">
                <a:tc>
                  <a:txBody>
                    <a:bodyPr/>
                    <a:lstStyle/>
                    <a:p>
                      <a:r>
                        <a:rPr lang="de-DE" b="1" dirty="0">
                          <a:solidFill>
                            <a:sysClr val="windowText" lastClr="000000"/>
                          </a:solidFill>
                        </a:rPr>
                        <a:t>Fach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de-DE" b="0" dirty="0">
                          <a:solidFill>
                            <a:sysClr val="windowText" lastClr="000000"/>
                          </a:solidFill>
                        </a:rPr>
                        <a:t>Pädagogik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b="0" dirty="0">
                          <a:solidFill>
                            <a:sysClr val="windowText" lastClr="000000"/>
                          </a:solidFill>
                        </a:rPr>
                        <a:t>A: Gesundheit</a:t>
                      </a:r>
                      <a:r>
                        <a:rPr lang="de-DE" b="0" baseline="0" dirty="0">
                          <a:solidFill>
                            <a:sysClr val="windowText" lastClr="000000"/>
                          </a:solidFill>
                        </a:rPr>
                        <a:t> oder Ernährung</a:t>
                      </a:r>
                      <a:endParaRPr lang="de-DE"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de-DE" b="0"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727423"/>
                  </a:ext>
                </a:extLst>
              </a:tr>
              <a:tr h="370840">
                <a:tc>
                  <a:txBody>
                    <a:bodyPr/>
                    <a:lstStyle/>
                    <a:p>
                      <a:endParaRPr lang="de-DE"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dirty="0">
                          <a:solidFill>
                            <a:sysClr val="windowText" lastClr="000000"/>
                          </a:solidFill>
                        </a:rPr>
                        <a:t>60-65-70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sysClr val="windowText" lastClr="000000"/>
                          </a:solidFill>
                        </a:rPr>
                        <a:t>50-55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sysClr val="windowText" lastClr="000000"/>
                          </a:solidFill>
                        </a:rPr>
                        <a:t>50-55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44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ysClr val="windowText" lastClr="000000"/>
                          </a:solidFill>
                        </a:rPr>
                        <a:t>∑=180</a:t>
                      </a:r>
                      <a:r>
                        <a:rPr lang="de-DE" b="1" baseline="0" dirty="0">
                          <a:solidFill>
                            <a:sysClr val="windowText" lastClr="000000"/>
                          </a:solidFill>
                        </a:rPr>
                        <a:t> CP</a:t>
                      </a:r>
                      <a:endParaRPr lang="de-DE"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de-DE" b="0" dirty="0">
                          <a:solidFill>
                            <a:sysClr val="windowText" lastClr="000000"/>
                          </a:solidFill>
                        </a:rPr>
                        <a:t>+ 10 CP </a:t>
                      </a:r>
                      <a:r>
                        <a:rPr lang="de-DE" b="0" dirty="0" err="1">
                          <a:solidFill>
                            <a:sysClr val="windowText" lastClr="000000"/>
                          </a:solidFill>
                        </a:rPr>
                        <a:t>thesis</a:t>
                      </a:r>
                      <a:r>
                        <a:rPr lang="de-DE" b="0" dirty="0">
                          <a:solidFill>
                            <a:sysClr val="windowText" lastClr="000000"/>
                          </a:solidFill>
                        </a:rPr>
                        <a:t> (</a:t>
                      </a:r>
                      <a:r>
                        <a:rPr lang="de-DE" b="0" dirty="0" err="1">
                          <a:solidFill>
                            <a:sysClr val="windowText" lastClr="000000"/>
                          </a:solidFill>
                        </a:rPr>
                        <a:t>Erzwiss</a:t>
                      </a:r>
                      <a:r>
                        <a:rPr lang="de-DE" b="0" dirty="0">
                          <a:solidFill>
                            <a:sysClr val="windowText" lastClr="00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0572518"/>
                  </a:ext>
                </a:extLst>
              </a:tr>
            </a:tbl>
          </a:graphicData>
        </a:graphic>
      </p:graphicFrame>
      <p:sp>
        <p:nvSpPr>
          <p:cNvPr id="9" name="Textfeld 8"/>
          <p:cNvSpPr txBox="1"/>
          <p:nvPr/>
        </p:nvSpPr>
        <p:spPr>
          <a:xfrm>
            <a:off x="9775236" y="5317574"/>
            <a:ext cx="1615440" cy="369332"/>
          </a:xfrm>
          <a:prstGeom prst="rect">
            <a:avLst/>
          </a:prstGeom>
          <a:solidFill>
            <a:schemeClr val="accent1">
              <a:lumMod val="40000"/>
              <a:lumOff val="60000"/>
            </a:schemeClr>
          </a:solidFill>
        </p:spPr>
        <p:txBody>
          <a:bodyPr wrap="square" rtlCol="0">
            <a:spAutoFit/>
          </a:bodyPr>
          <a:lstStyle/>
          <a:p>
            <a:r>
              <a:rPr lang="de-DE" dirty="0"/>
              <a:t>ERN: 0 CP</a:t>
            </a:r>
          </a:p>
        </p:txBody>
      </p:sp>
      <p:sp>
        <p:nvSpPr>
          <p:cNvPr id="11" name="Textfeld 10"/>
          <p:cNvSpPr txBox="1"/>
          <p:nvPr/>
        </p:nvSpPr>
        <p:spPr>
          <a:xfrm>
            <a:off x="9426893" y="2154636"/>
            <a:ext cx="1615440" cy="369332"/>
          </a:xfrm>
          <a:prstGeom prst="rect">
            <a:avLst/>
          </a:prstGeom>
          <a:solidFill>
            <a:schemeClr val="accent6">
              <a:lumMod val="40000"/>
              <a:lumOff val="60000"/>
            </a:schemeClr>
          </a:solidFill>
        </p:spPr>
        <p:txBody>
          <a:bodyPr wrap="square" rtlCol="0">
            <a:spAutoFit/>
          </a:bodyPr>
          <a:lstStyle/>
          <a:p>
            <a:r>
              <a:rPr lang="de-DE" dirty="0"/>
              <a:t>GES: 0 CP</a:t>
            </a:r>
          </a:p>
        </p:txBody>
      </p:sp>
      <p:sp>
        <p:nvSpPr>
          <p:cNvPr id="12" name="Textfeld 11"/>
          <p:cNvSpPr txBox="1"/>
          <p:nvPr/>
        </p:nvSpPr>
        <p:spPr>
          <a:xfrm>
            <a:off x="9369550" y="2921693"/>
            <a:ext cx="2529840" cy="2308324"/>
          </a:xfrm>
          <a:prstGeom prst="rect">
            <a:avLst/>
          </a:prstGeom>
          <a:solidFill>
            <a:schemeClr val="accent1">
              <a:lumMod val="40000"/>
              <a:lumOff val="60000"/>
            </a:schemeClr>
          </a:solidFill>
        </p:spPr>
        <p:txBody>
          <a:bodyPr wrap="square" rtlCol="0">
            <a:spAutoFit/>
          </a:bodyPr>
          <a:lstStyle/>
          <a:p>
            <a:r>
              <a:rPr lang="de-DE" dirty="0"/>
              <a:t>ERN: 10 CP (+ M17 Risikowahrnehmung: </a:t>
            </a:r>
            <a:r>
              <a:rPr lang="de-DE" b="1" dirty="0"/>
              <a:t>15</a:t>
            </a:r>
            <a:r>
              <a:rPr lang="de-DE" dirty="0"/>
              <a:t>), da dieses Modul nicht angeboten wird, absolvieren Sie M16. Dies ist bereits in </a:t>
            </a:r>
            <a:r>
              <a:rPr lang="de-DE" dirty="0" err="1"/>
              <a:t>studiport</a:t>
            </a:r>
            <a:r>
              <a:rPr lang="de-DE" dirty="0"/>
              <a:t> miteinander verknüpft.</a:t>
            </a:r>
          </a:p>
        </p:txBody>
      </p:sp>
      <p:sp>
        <p:nvSpPr>
          <p:cNvPr id="13" name="Textfeld 12"/>
          <p:cNvSpPr txBox="1"/>
          <p:nvPr/>
        </p:nvSpPr>
        <p:spPr>
          <a:xfrm>
            <a:off x="9426893" y="1356810"/>
            <a:ext cx="2540000" cy="646331"/>
          </a:xfrm>
          <a:prstGeom prst="rect">
            <a:avLst/>
          </a:prstGeom>
          <a:solidFill>
            <a:schemeClr val="accent6">
              <a:lumMod val="40000"/>
              <a:lumOff val="60000"/>
            </a:schemeClr>
          </a:solidFill>
        </p:spPr>
        <p:txBody>
          <a:bodyPr wrap="square" rtlCol="0">
            <a:spAutoFit/>
          </a:bodyPr>
          <a:lstStyle/>
          <a:p>
            <a:r>
              <a:rPr lang="de-DE" dirty="0"/>
              <a:t>GES: 10 CP (+ M16 Gesprächsführung: </a:t>
            </a:r>
            <a:r>
              <a:rPr lang="de-DE" b="1" dirty="0"/>
              <a:t>15</a:t>
            </a:r>
            <a:r>
              <a:rPr lang="de-DE" dirty="0"/>
              <a:t>)</a:t>
            </a:r>
          </a:p>
        </p:txBody>
      </p:sp>
      <p:cxnSp>
        <p:nvCxnSpPr>
          <p:cNvPr id="4" name="Gerader Verbinder 3"/>
          <p:cNvCxnSpPr/>
          <p:nvPr/>
        </p:nvCxnSpPr>
        <p:spPr>
          <a:xfrm>
            <a:off x="7062651" y="3267114"/>
            <a:ext cx="696686" cy="69528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Sound aufgezeichnet">
            <a:hlinkClick r:id="" action="ppaction://media"/>
            <a:extLst>
              <a:ext uri="{FF2B5EF4-FFF2-40B4-BE49-F238E27FC236}">
                <a16:creationId xmlns:a16="http://schemas.microsoft.com/office/drawing/2014/main" id="{D03E7799-E671-A04F-9D1F-861AA0720C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9486" y="1526502"/>
            <a:ext cx="812800" cy="812800"/>
          </a:xfrm>
          <a:prstGeom prst="rect">
            <a:avLst/>
          </a:prstGeom>
        </p:spPr>
      </p:pic>
    </p:spTree>
    <p:extLst>
      <p:ext uri="{BB962C8B-B14F-4D97-AF65-F5344CB8AC3E}">
        <p14:creationId xmlns:p14="http://schemas.microsoft.com/office/powerpoint/2010/main" val="31443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7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9" grpId="0" animBg="1"/>
      <p:bldP spid="11" grpId="0" animBg="1"/>
      <p:bldP spid="12" grpId="0" animBg="1"/>
      <p:bldP spid="13" grpId="0" animBg="1"/>
    </p:bldLst>
  </p:timing>
</p:sld>
</file>

<file path=ppt/theme/theme1.xml><?xml version="1.0" encoding="utf-8"?>
<a:theme xmlns:a="http://schemas.openxmlformats.org/drawingml/2006/main" name="Folienmas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olienmas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916</Words>
  <Application>Microsoft Macintosh PowerPoint</Application>
  <PresentationFormat>Breitbild</PresentationFormat>
  <Paragraphs>302</Paragraphs>
  <Slides>11</Slides>
  <Notes>0</Notes>
  <HiddenSlides>0</HiddenSlides>
  <MMClips>9</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11</vt:i4>
      </vt:variant>
    </vt:vector>
  </HeadingPairs>
  <TitlesOfParts>
    <vt:vector size="18" baseType="lpstr">
      <vt:lpstr>Arial</vt:lpstr>
      <vt:lpstr>Calibri</vt:lpstr>
      <vt:lpstr>Corbel</vt:lpstr>
      <vt:lpstr>Times New Roman</vt:lpstr>
      <vt:lpstr>Wingdings</vt:lpstr>
      <vt:lpstr>Folienmaster</vt:lpstr>
      <vt:lpstr>1_Folienmaster</vt:lpstr>
      <vt:lpstr>Informationsveranstaltung PO 2015  Wahlmöglichkeiten 5. und 6. Semester Teilstudiengang Gesundheit und Ernährung</vt:lpstr>
      <vt:lpstr>Gliederung</vt:lpstr>
      <vt:lpstr>Welche FSA gilt für mich?</vt:lpstr>
      <vt:lpstr>1. Wichtig für das fünfte und sechste Semester:</vt:lpstr>
      <vt:lpstr>Einschub: CP´s</vt:lpstr>
      <vt:lpstr>1.1 Spezialisierungsoption für Master of Education für das  Lehramt an Sekundarschulen </vt:lpstr>
      <vt:lpstr>1.1 Spezialisierungsoption für Master of Education für das Lehramt an                 Sekundarschulen</vt:lpstr>
      <vt:lpstr>1.2 Spezialisierungsoption fachwissenschaftlicher Master- Studiengang (außerschulisch) </vt:lpstr>
      <vt:lpstr>1.3 Spezialisierungsoption erziehungswissenschaftlicher  Fach-Master-Studiengang (außerschulisch)</vt:lpstr>
      <vt:lpstr>2. Zukünftige berufliche Orientierungen</vt:lpstr>
      <vt:lpstr>Beratung: Studiengangkoordination / Sekretariat EVB</vt:lpstr>
    </vt:vector>
  </TitlesOfParts>
  <Company>Orgname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Informationsveranstaltung PO 2015  Wahlmöglichkeiten 5. und 6. Semester</dc:title>
  <dc:creator>Hampel, Petra</dc:creator>
  <cp:lastModifiedBy>Ulrike Johannsen</cp:lastModifiedBy>
  <cp:revision>151</cp:revision>
  <cp:lastPrinted>2019-04-12T11:21:33Z</cp:lastPrinted>
  <dcterms:created xsi:type="dcterms:W3CDTF">2017-05-06T17:51:48Z</dcterms:created>
  <dcterms:modified xsi:type="dcterms:W3CDTF">2020-07-10T11:24:34Z</dcterms:modified>
</cp:coreProperties>
</file>