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8" r:id="rId2"/>
    <p:sldId id="291" r:id="rId3"/>
    <p:sldId id="300" r:id="rId4"/>
    <p:sldId id="302" r:id="rId5"/>
    <p:sldId id="292" r:id="rId6"/>
    <p:sldId id="296" r:id="rId7"/>
    <p:sldId id="305" r:id="rId8"/>
    <p:sldId id="306" r:id="rId9"/>
    <p:sldId id="307" r:id="rId10"/>
    <p:sldId id="308" r:id="rId11"/>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61" userDrawn="1">
          <p15:clr>
            <a:srgbClr val="A4A3A4"/>
          </p15:clr>
        </p15:guide>
        <p15:guide id="2" pos="597"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95B"/>
    <a:srgbClr val="4472C4"/>
    <a:srgbClr val="02385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88" autoAdjust="0"/>
    <p:restoredTop sz="94660"/>
  </p:normalViewPr>
  <p:slideViewPr>
    <p:cSldViewPr snapToGrid="0" showGuides="1">
      <p:cViewPr varScale="1">
        <p:scale>
          <a:sx n="104" d="100"/>
          <a:sy n="104" d="100"/>
        </p:scale>
        <p:origin x="208" y="200"/>
      </p:cViewPr>
      <p:guideLst>
        <p:guide orient="horz" pos="1661"/>
        <p:guide pos="597"/>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F475D34-D907-4D97-9CC0-F528944BAA61}"/>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185ED8C6-1A0E-4E56-88CB-C156B495C6B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A86BB3B5-D035-48B6-94D7-DF62CA9DA3D6}"/>
              </a:ext>
            </a:extLst>
          </p:cNvPr>
          <p:cNvSpPr>
            <a:spLocks noGrp="1"/>
          </p:cNvSpPr>
          <p:nvPr>
            <p:ph type="dt" sz="half" idx="10"/>
          </p:nvPr>
        </p:nvSpPr>
        <p:spPr/>
        <p:txBody>
          <a:bodyPr/>
          <a:lstStyle/>
          <a:p>
            <a:fld id="{BE6A2238-EE79-4CDB-B55A-50ABEBA8A8B7}" type="datetimeFigureOut">
              <a:rPr lang="de-DE" smtClean="0"/>
              <a:t>12.06.24</a:t>
            </a:fld>
            <a:endParaRPr lang="de-DE"/>
          </a:p>
        </p:txBody>
      </p:sp>
      <p:sp>
        <p:nvSpPr>
          <p:cNvPr id="5" name="Fußzeilenplatzhalter 4">
            <a:extLst>
              <a:ext uri="{FF2B5EF4-FFF2-40B4-BE49-F238E27FC236}">
                <a16:creationId xmlns:a16="http://schemas.microsoft.com/office/drawing/2014/main" id="{2C8804AC-92ED-4BE5-B6F1-90EDF2CAAE0F}"/>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4BA789FD-CC96-42E1-8786-58C413E8B45C}"/>
              </a:ext>
            </a:extLst>
          </p:cNvPr>
          <p:cNvSpPr>
            <a:spLocks noGrp="1"/>
          </p:cNvSpPr>
          <p:nvPr>
            <p:ph type="sldNum" sz="quarter" idx="12"/>
          </p:nvPr>
        </p:nvSpPr>
        <p:spPr/>
        <p:txBody>
          <a:bodyPr/>
          <a:lstStyle/>
          <a:p>
            <a:fld id="{FF5D7FE1-04F4-413E-A06C-B25B5AEDC4E6}" type="slidenum">
              <a:rPr lang="de-DE" smtClean="0"/>
              <a:t>‹Nr.›</a:t>
            </a:fld>
            <a:endParaRPr lang="de-DE"/>
          </a:p>
        </p:txBody>
      </p:sp>
    </p:spTree>
    <p:extLst>
      <p:ext uri="{BB962C8B-B14F-4D97-AF65-F5344CB8AC3E}">
        <p14:creationId xmlns:p14="http://schemas.microsoft.com/office/powerpoint/2010/main" val="1049816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640F17E-4C7C-42EE-B3AC-A5CF27681665}"/>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BBF3E51F-0622-47CF-ADB2-B50C05397CDB}"/>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FBC48CFD-AEEA-47A5-A33A-8B9F3C8D29F5}"/>
              </a:ext>
            </a:extLst>
          </p:cNvPr>
          <p:cNvSpPr>
            <a:spLocks noGrp="1"/>
          </p:cNvSpPr>
          <p:nvPr>
            <p:ph type="dt" sz="half" idx="10"/>
          </p:nvPr>
        </p:nvSpPr>
        <p:spPr/>
        <p:txBody>
          <a:bodyPr/>
          <a:lstStyle/>
          <a:p>
            <a:fld id="{BE6A2238-EE79-4CDB-B55A-50ABEBA8A8B7}" type="datetimeFigureOut">
              <a:rPr lang="de-DE" smtClean="0"/>
              <a:t>12.06.24</a:t>
            </a:fld>
            <a:endParaRPr lang="de-DE"/>
          </a:p>
        </p:txBody>
      </p:sp>
      <p:sp>
        <p:nvSpPr>
          <p:cNvPr id="5" name="Fußzeilenplatzhalter 4">
            <a:extLst>
              <a:ext uri="{FF2B5EF4-FFF2-40B4-BE49-F238E27FC236}">
                <a16:creationId xmlns:a16="http://schemas.microsoft.com/office/drawing/2014/main" id="{2E46D3C4-E088-4AE9-B213-2C0BB609303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7DA8636-C4F1-450C-B5C5-8C93C7A482FD}"/>
              </a:ext>
            </a:extLst>
          </p:cNvPr>
          <p:cNvSpPr>
            <a:spLocks noGrp="1"/>
          </p:cNvSpPr>
          <p:nvPr>
            <p:ph type="sldNum" sz="quarter" idx="12"/>
          </p:nvPr>
        </p:nvSpPr>
        <p:spPr/>
        <p:txBody>
          <a:bodyPr/>
          <a:lstStyle/>
          <a:p>
            <a:fld id="{FF5D7FE1-04F4-413E-A06C-B25B5AEDC4E6}" type="slidenum">
              <a:rPr lang="de-DE" smtClean="0"/>
              <a:t>‹Nr.›</a:t>
            </a:fld>
            <a:endParaRPr lang="de-DE"/>
          </a:p>
        </p:txBody>
      </p:sp>
    </p:spTree>
    <p:extLst>
      <p:ext uri="{BB962C8B-B14F-4D97-AF65-F5344CB8AC3E}">
        <p14:creationId xmlns:p14="http://schemas.microsoft.com/office/powerpoint/2010/main" val="18427325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734FD9C5-6330-472E-80D0-8EAA10AB4A06}"/>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ECD46B09-A9F1-4DB1-B1AA-A1FAE32D7315}"/>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37DDFE1-3F2D-4701-8C63-2FE810AC712B}"/>
              </a:ext>
            </a:extLst>
          </p:cNvPr>
          <p:cNvSpPr>
            <a:spLocks noGrp="1"/>
          </p:cNvSpPr>
          <p:nvPr>
            <p:ph type="dt" sz="half" idx="10"/>
          </p:nvPr>
        </p:nvSpPr>
        <p:spPr/>
        <p:txBody>
          <a:bodyPr/>
          <a:lstStyle/>
          <a:p>
            <a:fld id="{BE6A2238-EE79-4CDB-B55A-50ABEBA8A8B7}" type="datetimeFigureOut">
              <a:rPr lang="de-DE" smtClean="0"/>
              <a:t>12.06.24</a:t>
            </a:fld>
            <a:endParaRPr lang="de-DE"/>
          </a:p>
        </p:txBody>
      </p:sp>
      <p:sp>
        <p:nvSpPr>
          <p:cNvPr id="5" name="Fußzeilenplatzhalter 4">
            <a:extLst>
              <a:ext uri="{FF2B5EF4-FFF2-40B4-BE49-F238E27FC236}">
                <a16:creationId xmlns:a16="http://schemas.microsoft.com/office/drawing/2014/main" id="{81DFFE50-90FD-43AB-B6D3-65A50A14303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190807F6-684B-4E78-87B9-F5FC983C83EF}"/>
              </a:ext>
            </a:extLst>
          </p:cNvPr>
          <p:cNvSpPr>
            <a:spLocks noGrp="1"/>
          </p:cNvSpPr>
          <p:nvPr>
            <p:ph type="sldNum" sz="quarter" idx="12"/>
          </p:nvPr>
        </p:nvSpPr>
        <p:spPr/>
        <p:txBody>
          <a:bodyPr/>
          <a:lstStyle/>
          <a:p>
            <a:fld id="{FF5D7FE1-04F4-413E-A06C-B25B5AEDC4E6}" type="slidenum">
              <a:rPr lang="de-DE" smtClean="0"/>
              <a:t>‹Nr.›</a:t>
            </a:fld>
            <a:endParaRPr lang="de-DE"/>
          </a:p>
        </p:txBody>
      </p:sp>
    </p:spTree>
    <p:extLst>
      <p:ext uri="{BB962C8B-B14F-4D97-AF65-F5344CB8AC3E}">
        <p14:creationId xmlns:p14="http://schemas.microsoft.com/office/powerpoint/2010/main" val="6927599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E628B3E-3F61-431E-AE36-84B283C18534}"/>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2AD2B056-7D36-4DE5-801E-49F7A529B983}"/>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BA6F32A-2057-4C68-8536-7ACC8CA0624D}"/>
              </a:ext>
            </a:extLst>
          </p:cNvPr>
          <p:cNvSpPr>
            <a:spLocks noGrp="1"/>
          </p:cNvSpPr>
          <p:nvPr>
            <p:ph type="dt" sz="half" idx="10"/>
          </p:nvPr>
        </p:nvSpPr>
        <p:spPr/>
        <p:txBody>
          <a:bodyPr/>
          <a:lstStyle/>
          <a:p>
            <a:fld id="{BE6A2238-EE79-4CDB-B55A-50ABEBA8A8B7}" type="datetimeFigureOut">
              <a:rPr lang="de-DE" smtClean="0"/>
              <a:t>12.06.24</a:t>
            </a:fld>
            <a:endParaRPr lang="de-DE"/>
          </a:p>
        </p:txBody>
      </p:sp>
      <p:sp>
        <p:nvSpPr>
          <p:cNvPr id="5" name="Fußzeilenplatzhalter 4">
            <a:extLst>
              <a:ext uri="{FF2B5EF4-FFF2-40B4-BE49-F238E27FC236}">
                <a16:creationId xmlns:a16="http://schemas.microsoft.com/office/drawing/2014/main" id="{24B51823-F6DF-4E7E-94B8-A7BBF14186B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1A45C22-3FFD-4343-B366-950E94CB121D}"/>
              </a:ext>
            </a:extLst>
          </p:cNvPr>
          <p:cNvSpPr>
            <a:spLocks noGrp="1"/>
          </p:cNvSpPr>
          <p:nvPr>
            <p:ph type="sldNum" sz="quarter" idx="12"/>
          </p:nvPr>
        </p:nvSpPr>
        <p:spPr/>
        <p:txBody>
          <a:bodyPr/>
          <a:lstStyle/>
          <a:p>
            <a:fld id="{FF5D7FE1-04F4-413E-A06C-B25B5AEDC4E6}" type="slidenum">
              <a:rPr lang="de-DE" smtClean="0"/>
              <a:t>‹Nr.›</a:t>
            </a:fld>
            <a:endParaRPr lang="de-DE"/>
          </a:p>
        </p:txBody>
      </p:sp>
    </p:spTree>
    <p:extLst>
      <p:ext uri="{BB962C8B-B14F-4D97-AF65-F5344CB8AC3E}">
        <p14:creationId xmlns:p14="http://schemas.microsoft.com/office/powerpoint/2010/main" val="20473298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FF0522-6DFE-426E-8BEC-F6A71D873533}"/>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508BF7CD-1EA2-4A13-9F29-CEAA94C716C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47B3EF8D-CD02-434D-BC9A-59033CA66A67}"/>
              </a:ext>
            </a:extLst>
          </p:cNvPr>
          <p:cNvSpPr>
            <a:spLocks noGrp="1"/>
          </p:cNvSpPr>
          <p:nvPr>
            <p:ph type="dt" sz="half" idx="10"/>
          </p:nvPr>
        </p:nvSpPr>
        <p:spPr/>
        <p:txBody>
          <a:bodyPr/>
          <a:lstStyle/>
          <a:p>
            <a:fld id="{BE6A2238-EE79-4CDB-B55A-50ABEBA8A8B7}" type="datetimeFigureOut">
              <a:rPr lang="de-DE" smtClean="0"/>
              <a:t>12.06.24</a:t>
            </a:fld>
            <a:endParaRPr lang="de-DE"/>
          </a:p>
        </p:txBody>
      </p:sp>
      <p:sp>
        <p:nvSpPr>
          <p:cNvPr id="5" name="Fußzeilenplatzhalter 4">
            <a:extLst>
              <a:ext uri="{FF2B5EF4-FFF2-40B4-BE49-F238E27FC236}">
                <a16:creationId xmlns:a16="http://schemas.microsoft.com/office/drawing/2014/main" id="{C7B6F205-3BE7-4C1C-A6DD-749F98EF0A4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B2F01035-A500-4BBB-AE14-25DE4DA0FA27}"/>
              </a:ext>
            </a:extLst>
          </p:cNvPr>
          <p:cNvSpPr>
            <a:spLocks noGrp="1"/>
          </p:cNvSpPr>
          <p:nvPr>
            <p:ph type="sldNum" sz="quarter" idx="12"/>
          </p:nvPr>
        </p:nvSpPr>
        <p:spPr/>
        <p:txBody>
          <a:bodyPr/>
          <a:lstStyle/>
          <a:p>
            <a:fld id="{FF5D7FE1-04F4-413E-A06C-B25B5AEDC4E6}" type="slidenum">
              <a:rPr lang="de-DE" smtClean="0"/>
              <a:t>‹Nr.›</a:t>
            </a:fld>
            <a:endParaRPr lang="de-DE"/>
          </a:p>
        </p:txBody>
      </p:sp>
    </p:spTree>
    <p:extLst>
      <p:ext uri="{BB962C8B-B14F-4D97-AF65-F5344CB8AC3E}">
        <p14:creationId xmlns:p14="http://schemas.microsoft.com/office/powerpoint/2010/main" val="11056739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3327E8-A658-4C11-925E-87BE58E3719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EA7A2434-3097-40DE-80DE-58D20F77F4B9}"/>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12BD334D-2595-4752-A331-9BF9EDD9979C}"/>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3A8766C-B794-4AD4-91BA-327CD731AECC}"/>
              </a:ext>
            </a:extLst>
          </p:cNvPr>
          <p:cNvSpPr>
            <a:spLocks noGrp="1"/>
          </p:cNvSpPr>
          <p:nvPr>
            <p:ph type="dt" sz="half" idx="10"/>
          </p:nvPr>
        </p:nvSpPr>
        <p:spPr/>
        <p:txBody>
          <a:bodyPr/>
          <a:lstStyle/>
          <a:p>
            <a:fld id="{BE6A2238-EE79-4CDB-B55A-50ABEBA8A8B7}" type="datetimeFigureOut">
              <a:rPr lang="de-DE" smtClean="0"/>
              <a:t>12.06.24</a:t>
            </a:fld>
            <a:endParaRPr lang="de-DE"/>
          </a:p>
        </p:txBody>
      </p:sp>
      <p:sp>
        <p:nvSpPr>
          <p:cNvPr id="6" name="Fußzeilenplatzhalter 5">
            <a:extLst>
              <a:ext uri="{FF2B5EF4-FFF2-40B4-BE49-F238E27FC236}">
                <a16:creationId xmlns:a16="http://schemas.microsoft.com/office/drawing/2014/main" id="{0E132E88-3111-413A-A056-C5573F4BB63D}"/>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0268697A-1998-448F-B87C-08591B7DA5F1}"/>
              </a:ext>
            </a:extLst>
          </p:cNvPr>
          <p:cNvSpPr>
            <a:spLocks noGrp="1"/>
          </p:cNvSpPr>
          <p:nvPr>
            <p:ph type="sldNum" sz="quarter" idx="12"/>
          </p:nvPr>
        </p:nvSpPr>
        <p:spPr/>
        <p:txBody>
          <a:bodyPr/>
          <a:lstStyle/>
          <a:p>
            <a:fld id="{FF5D7FE1-04F4-413E-A06C-B25B5AEDC4E6}" type="slidenum">
              <a:rPr lang="de-DE" smtClean="0"/>
              <a:t>‹Nr.›</a:t>
            </a:fld>
            <a:endParaRPr lang="de-DE"/>
          </a:p>
        </p:txBody>
      </p:sp>
    </p:spTree>
    <p:extLst>
      <p:ext uri="{BB962C8B-B14F-4D97-AF65-F5344CB8AC3E}">
        <p14:creationId xmlns:p14="http://schemas.microsoft.com/office/powerpoint/2010/main" val="5453857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56C2029-82F0-4025-BD60-183F9CF68DF2}"/>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3A58FF0B-1F70-419A-BBD1-6E6B1B5DAE8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9495AC0C-7E9C-4C29-816D-D944332B0896}"/>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F2367763-1F3A-42EC-B7FB-5827F1DB8E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8B98A532-185C-43EF-AAC8-C8AC1A5F1634}"/>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91C5002A-DA6E-4B92-8820-E5BF294D0B5A}"/>
              </a:ext>
            </a:extLst>
          </p:cNvPr>
          <p:cNvSpPr>
            <a:spLocks noGrp="1"/>
          </p:cNvSpPr>
          <p:nvPr>
            <p:ph type="dt" sz="half" idx="10"/>
          </p:nvPr>
        </p:nvSpPr>
        <p:spPr/>
        <p:txBody>
          <a:bodyPr/>
          <a:lstStyle/>
          <a:p>
            <a:fld id="{BE6A2238-EE79-4CDB-B55A-50ABEBA8A8B7}" type="datetimeFigureOut">
              <a:rPr lang="de-DE" smtClean="0"/>
              <a:t>12.06.24</a:t>
            </a:fld>
            <a:endParaRPr lang="de-DE"/>
          </a:p>
        </p:txBody>
      </p:sp>
      <p:sp>
        <p:nvSpPr>
          <p:cNvPr id="8" name="Fußzeilenplatzhalter 7">
            <a:extLst>
              <a:ext uri="{FF2B5EF4-FFF2-40B4-BE49-F238E27FC236}">
                <a16:creationId xmlns:a16="http://schemas.microsoft.com/office/drawing/2014/main" id="{070AC946-63E7-4F97-AD1D-5B0E77E5CD24}"/>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A4B7E961-CEB6-4992-BC77-689503B0BDD1}"/>
              </a:ext>
            </a:extLst>
          </p:cNvPr>
          <p:cNvSpPr>
            <a:spLocks noGrp="1"/>
          </p:cNvSpPr>
          <p:nvPr>
            <p:ph type="sldNum" sz="quarter" idx="12"/>
          </p:nvPr>
        </p:nvSpPr>
        <p:spPr/>
        <p:txBody>
          <a:bodyPr/>
          <a:lstStyle/>
          <a:p>
            <a:fld id="{FF5D7FE1-04F4-413E-A06C-B25B5AEDC4E6}" type="slidenum">
              <a:rPr lang="de-DE" smtClean="0"/>
              <a:t>‹Nr.›</a:t>
            </a:fld>
            <a:endParaRPr lang="de-DE"/>
          </a:p>
        </p:txBody>
      </p:sp>
    </p:spTree>
    <p:extLst>
      <p:ext uri="{BB962C8B-B14F-4D97-AF65-F5344CB8AC3E}">
        <p14:creationId xmlns:p14="http://schemas.microsoft.com/office/powerpoint/2010/main" val="3482018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DFBEDBD-97B9-40B3-948B-0FA8A4EFF8BB}"/>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92890602-1C55-4588-B254-EE05E64FECE5}"/>
              </a:ext>
            </a:extLst>
          </p:cNvPr>
          <p:cNvSpPr>
            <a:spLocks noGrp="1"/>
          </p:cNvSpPr>
          <p:nvPr>
            <p:ph type="dt" sz="half" idx="10"/>
          </p:nvPr>
        </p:nvSpPr>
        <p:spPr/>
        <p:txBody>
          <a:bodyPr/>
          <a:lstStyle/>
          <a:p>
            <a:fld id="{BE6A2238-EE79-4CDB-B55A-50ABEBA8A8B7}" type="datetimeFigureOut">
              <a:rPr lang="de-DE" smtClean="0"/>
              <a:t>12.06.24</a:t>
            </a:fld>
            <a:endParaRPr lang="de-DE"/>
          </a:p>
        </p:txBody>
      </p:sp>
      <p:sp>
        <p:nvSpPr>
          <p:cNvPr id="4" name="Fußzeilenplatzhalter 3">
            <a:extLst>
              <a:ext uri="{FF2B5EF4-FFF2-40B4-BE49-F238E27FC236}">
                <a16:creationId xmlns:a16="http://schemas.microsoft.com/office/drawing/2014/main" id="{E529CD44-836D-4A81-9D2B-2E3D4386121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7ECCDC8D-441A-47C6-9CA4-97C06C579FA2}"/>
              </a:ext>
            </a:extLst>
          </p:cNvPr>
          <p:cNvSpPr>
            <a:spLocks noGrp="1"/>
          </p:cNvSpPr>
          <p:nvPr>
            <p:ph type="sldNum" sz="quarter" idx="12"/>
          </p:nvPr>
        </p:nvSpPr>
        <p:spPr/>
        <p:txBody>
          <a:bodyPr/>
          <a:lstStyle/>
          <a:p>
            <a:fld id="{FF5D7FE1-04F4-413E-A06C-B25B5AEDC4E6}" type="slidenum">
              <a:rPr lang="de-DE" smtClean="0"/>
              <a:t>‹Nr.›</a:t>
            </a:fld>
            <a:endParaRPr lang="de-DE"/>
          </a:p>
        </p:txBody>
      </p:sp>
    </p:spTree>
    <p:extLst>
      <p:ext uri="{BB962C8B-B14F-4D97-AF65-F5344CB8AC3E}">
        <p14:creationId xmlns:p14="http://schemas.microsoft.com/office/powerpoint/2010/main" val="3545943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92B64E9-BA66-4BE7-B20D-98F1BEC77A3C}"/>
              </a:ext>
            </a:extLst>
          </p:cNvPr>
          <p:cNvSpPr>
            <a:spLocks noGrp="1"/>
          </p:cNvSpPr>
          <p:nvPr>
            <p:ph type="dt" sz="half" idx="10"/>
          </p:nvPr>
        </p:nvSpPr>
        <p:spPr/>
        <p:txBody>
          <a:bodyPr/>
          <a:lstStyle/>
          <a:p>
            <a:fld id="{BE6A2238-EE79-4CDB-B55A-50ABEBA8A8B7}" type="datetimeFigureOut">
              <a:rPr lang="de-DE" smtClean="0"/>
              <a:t>12.06.24</a:t>
            </a:fld>
            <a:endParaRPr lang="de-DE"/>
          </a:p>
        </p:txBody>
      </p:sp>
      <p:sp>
        <p:nvSpPr>
          <p:cNvPr id="3" name="Fußzeilenplatzhalter 2">
            <a:extLst>
              <a:ext uri="{FF2B5EF4-FFF2-40B4-BE49-F238E27FC236}">
                <a16:creationId xmlns:a16="http://schemas.microsoft.com/office/drawing/2014/main" id="{AB699D64-0BDF-4C8C-95FD-EDC7B2B1319F}"/>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D85AA298-43D7-4C09-83B4-28FC90C09D35}"/>
              </a:ext>
            </a:extLst>
          </p:cNvPr>
          <p:cNvSpPr>
            <a:spLocks noGrp="1"/>
          </p:cNvSpPr>
          <p:nvPr>
            <p:ph type="sldNum" sz="quarter" idx="12"/>
          </p:nvPr>
        </p:nvSpPr>
        <p:spPr/>
        <p:txBody>
          <a:bodyPr/>
          <a:lstStyle/>
          <a:p>
            <a:fld id="{FF5D7FE1-04F4-413E-A06C-B25B5AEDC4E6}" type="slidenum">
              <a:rPr lang="de-DE" smtClean="0"/>
              <a:t>‹Nr.›</a:t>
            </a:fld>
            <a:endParaRPr lang="de-DE"/>
          </a:p>
        </p:txBody>
      </p:sp>
    </p:spTree>
    <p:extLst>
      <p:ext uri="{BB962C8B-B14F-4D97-AF65-F5344CB8AC3E}">
        <p14:creationId xmlns:p14="http://schemas.microsoft.com/office/powerpoint/2010/main" val="34800120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DC91F91-1B89-4BEB-A194-8F1DE44336E0}"/>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09E8088-AB6D-4356-B6C5-4DAB4FD0CA8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D190371F-4A90-4834-B586-E94CC2BC1B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4DD9E6B-9C03-4FBC-AF48-8D1C44A2DBEE}"/>
              </a:ext>
            </a:extLst>
          </p:cNvPr>
          <p:cNvSpPr>
            <a:spLocks noGrp="1"/>
          </p:cNvSpPr>
          <p:nvPr>
            <p:ph type="dt" sz="half" idx="10"/>
          </p:nvPr>
        </p:nvSpPr>
        <p:spPr/>
        <p:txBody>
          <a:bodyPr/>
          <a:lstStyle/>
          <a:p>
            <a:fld id="{BE6A2238-EE79-4CDB-B55A-50ABEBA8A8B7}" type="datetimeFigureOut">
              <a:rPr lang="de-DE" smtClean="0"/>
              <a:t>12.06.24</a:t>
            </a:fld>
            <a:endParaRPr lang="de-DE"/>
          </a:p>
        </p:txBody>
      </p:sp>
      <p:sp>
        <p:nvSpPr>
          <p:cNvPr id="6" name="Fußzeilenplatzhalter 5">
            <a:extLst>
              <a:ext uri="{FF2B5EF4-FFF2-40B4-BE49-F238E27FC236}">
                <a16:creationId xmlns:a16="http://schemas.microsoft.com/office/drawing/2014/main" id="{492DA6A9-7959-4DFE-A18C-077E4A56A7B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C333C9B-F337-4F74-B18E-2C2A7566451F}"/>
              </a:ext>
            </a:extLst>
          </p:cNvPr>
          <p:cNvSpPr>
            <a:spLocks noGrp="1"/>
          </p:cNvSpPr>
          <p:nvPr>
            <p:ph type="sldNum" sz="quarter" idx="12"/>
          </p:nvPr>
        </p:nvSpPr>
        <p:spPr/>
        <p:txBody>
          <a:bodyPr/>
          <a:lstStyle/>
          <a:p>
            <a:fld id="{FF5D7FE1-04F4-413E-A06C-B25B5AEDC4E6}" type="slidenum">
              <a:rPr lang="de-DE" smtClean="0"/>
              <a:t>‹Nr.›</a:t>
            </a:fld>
            <a:endParaRPr lang="de-DE"/>
          </a:p>
        </p:txBody>
      </p:sp>
    </p:spTree>
    <p:extLst>
      <p:ext uri="{BB962C8B-B14F-4D97-AF65-F5344CB8AC3E}">
        <p14:creationId xmlns:p14="http://schemas.microsoft.com/office/powerpoint/2010/main" val="1182338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F09FE76-3BA1-4AC1-A40F-A10D48F7813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EE90510A-DA17-4C6B-B10B-50499CD046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88CF266C-C547-437B-8D55-55B3EA0693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71EAB41-BFFF-450B-B93B-D847CEAB0928}"/>
              </a:ext>
            </a:extLst>
          </p:cNvPr>
          <p:cNvSpPr>
            <a:spLocks noGrp="1"/>
          </p:cNvSpPr>
          <p:nvPr>
            <p:ph type="dt" sz="half" idx="10"/>
          </p:nvPr>
        </p:nvSpPr>
        <p:spPr/>
        <p:txBody>
          <a:bodyPr/>
          <a:lstStyle/>
          <a:p>
            <a:fld id="{BE6A2238-EE79-4CDB-B55A-50ABEBA8A8B7}" type="datetimeFigureOut">
              <a:rPr lang="de-DE" smtClean="0"/>
              <a:t>12.06.24</a:t>
            </a:fld>
            <a:endParaRPr lang="de-DE"/>
          </a:p>
        </p:txBody>
      </p:sp>
      <p:sp>
        <p:nvSpPr>
          <p:cNvPr id="6" name="Fußzeilenplatzhalter 5">
            <a:extLst>
              <a:ext uri="{FF2B5EF4-FFF2-40B4-BE49-F238E27FC236}">
                <a16:creationId xmlns:a16="http://schemas.microsoft.com/office/drawing/2014/main" id="{850D5B43-F075-4AD4-8668-3C8406E022D0}"/>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8E75933B-08C3-4E99-871F-41ACAE9B4991}"/>
              </a:ext>
            </a:extLst>
          </p:cNvPr>
          <p:cNvSpPr>
            <a:spLocks noGrp="1"/>
          </p:cNvSpPr>
          <p:nvPr>
            <p:ph type="sldNum" sz="quarter" idx="12"/>
          </p:nvPr>
        </p:nvSpPr>
        <p:spPr/>
        <p:txBody>
          <a:bodyPr/>
          <a:lstStyle/>
          <a:p>
            <a:fld id="{FF5D7FE1-04F4-413E-A06C-B25B5AEDC4E6}" type="slidenum">
              <a:rPr lang="de-DE" smtClean="0"/>
              <a:t>‹Nr.›</a:t>
            </a:fld>
            <a:endParaRPr lang="de-DE"/>
          </a:p>
        </p:txBody>
      </p:sp>
    </p:spTree>
    <p:extLst>
      <p:ext uri="{BB962C8B-B14F-4D97-AF65-F5344CB8AC3E}">
        <p14:creationId xmlns:p14="http://schemas.microsoft.com/office/powerpoint/2010/main" val="967149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3DC11B83-F555-4F9D-AE4B-4FD00BFB97D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23A373C8-A772-4A3D-B23F-20DFA5E995F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ADF35C7-5E47-4C0B-99E2-B910195002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6A2238-EE79-4CDB-B55A-50ABEBA8A8B7}" type="datetimeFigureOut">
              <a:rPr lang="de-DE" smtClean="0"/>
              <a:t>12.06.24</a:t>
            </a:fld>
            <a:endParaRPr lang="de-DE"/>
          </a:p>
        </p:txBody>
      </p:sp>
      <p:sp>
        <p:nvSpPr>
          <p:cNvPr id="5" name="Fußzeilenplatzhalter 4">
            <a:extLst>
              <a:ext uri="{FF2B5EF4-FFF2-40B4-BE49-F238E27FC236}">
                <a16:creationId xmlns:a16="http://schemas.microsoft.com/office/drawing/2014/main" id="{FBB53526-61DA-4B26-B99B-086CEECC9F9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B253F7B1-3FA6-4BB2-8AA6-936216FB2B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5D7FE1-04F4-413E-A06C-B25B5AEDC4E6}" type="slidenum">
              <a:rPr lang="de-DE" smtClean="0"/>
              <a:t>‹Nr.›</a:t>
            </a:fld>
            <a:endParaRPr lang="de-DE"/>
          </a:p>
        </p:txBody>
      </p:sp>
    </p:spTree>
    <p:extLst>
      <p:ext uri="{BB962C8B-B14F-4D97-AF65-F5344CB8AC3E}">
        <p14:creationId xmlns:p14="http://schemas.microsoft.com/office/powerpoint/2010/main" val="13431618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10B2C17-20A4-46F0-866D-471C86217991}"/>
              </a:ext>
            </a:extLst>
          </p:cNvPr>
          <p:cNvSpPr>
            <a:spLocks noGrp="1"/>
          </p:cNvSpPr>
          <p:nvPr>
            <p:ph type="ctrTitle"/>
          </p:nvPr>
        </p:nvSpPr>
        <p:spPr>
          <a:xfrm>
            <a:off x="0" y="2396548"/>
            <a:ext cx="12192000" cy="2387600"/>
          </a:xfrm>
        </p:spPr>
        <p:txBody>
          <a:bodyPr>
            <a:normAutofit fontScale="90000"/>
          </a:bodyPr>
          <a:lstStyle/>
          <a:p>
            <a:r>
              <a:rPr lang="de-DE" b="1" cap="all" dirty="0"/>
              <a:t>Gemeinsamer Ausschuss für </a:t>
            </a:r>
            <a:br>
              <a:rPr lang="de-DE" b="1" cap="all" dirty="0"/>
            </a:br>
            <a:r>
              <a:rPr lang="de-DE" b="1" cap="all" dirty="0"/>
              <a:t>Lehrerinnen- und Lehrerbildung</a:t>
            </a:r>
            <a:br>
              <a:rPr lang="de-DE" b="1" cap="all" dirty="0"/>
            </a:br>
            <a:r>
              <a:rPr lang="de-DE" b="1" cap="all" dirty="0">
                <a:solidFill>
                  <a:srgbClr val="00395B"/>
                </a:solidFill>
              </a:rPr>
              <a:t>(</a:t>
            </a:r>
            <a:r>
              <a:rPr lang="de-DE" sz="5400" b="1" dirty="0" err="1">
                <a:solidFill>
                  <a:srgbClr val="00395B"/>
                </a:solidFill>
              </a:rPr>
              <a:t>GAfL</a:t>
            </a:r>
            <a:r>
              <a:rPr lang="de-DE" sz="5400" b="1" dirty="0">
                <a:solidFill>
                  <a:srgbClr val="00395B"/>
                </a:solidFill>
              </a:rPr>
              <a:t>)</a:t>
            </a:r>
            <a:endParaRPr lang="de-DE" sz="8000" b="1" dirty="0">
              <a:solidFill>
                <a:srgbClr val="00395B"/>
              </a:solidFill>
            </a:endParaRPr>
          </a:p>
        </p:txBody>
      </p:sp>
      <p:sp>
        <p:nvSpPr>
          <p:cNvPr id="3" name="Untertitel 2">
            <a:extLst>
              <a:ext uri="{FF2B5EF4-FFF2-40B4-BE49-F238E27FC236}">
                <a16:creationId xmlns:a16="http://schemas.microsoft.com/office/drawing/2014/main" id="{400703E7-49F5-4E22-8A65-EE93250F1494}"/>
              </a:ext>
            </a:extLst>
          </p:cNvPr>
          <p:cNvSpPr>
            <a:spLocks noGrp="1"/>
          </p:cNvSpPr>
          <p:nvPr>
            <p:ph type="subTitle" idx="1"/>
          </p:nvPr>
        </p:nvSpPr>
        <p:spPr>
          <a:xfrm>
            <a:off x="1504565" y="4087813"/>
            <a:ext cx="9144000" cy="1655762"/>
          </a:xfrm>
        </p:spPr>
        <p:txBody>
          <a:bodyPr/>
          <a:lstStyle/>
          <a:p>
            <a:br>
              <a:rPr lang="de-DE" dirty="0"/>
            </a:br>
            <a:endParaRPr lang="de-DE" dirty="0"/>
          </a:p>
        </p:txBody>
      </p:sp>
      <p:pic>
        <p:nvPicPr>
          <p:cNvPr id="5" name="Grafik 4">
            <a:extLst>
              <a:ext uri="{FF2B5EF4-FFF2-40B4-BE49-F238E27FC236}">
                <a16:creationId xmlns:a16="http://schemas.microsoft.com/office/drawing/2014/main" id="{5EA32621-4EF7-4EBB-AC95-3ABDE357571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4507" y="314641"/>
            <a:ext cx="4546826" cy="1114109"/>
          </a:xfrm>
          <a:prstGeom prst="rect">
            <a:avLst/>
          </a:prstGeom>
        </p:spPr>
      </p:pic>
    </p:spTree>
    <p:extLst>
      <p:ext uri="{BB962C8B-B14F-4D97-AF65-F5344CB8AC3E}">
        <p14:creationId xmlns:p14="http://schemas.microsoft.com/office/powerpoint/2010/main" val="166030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57F8D-1126-47CF-95FB-BA81743AA5FE}"/>
              </a:ext>
            </a:extLst>
          </p:cNvPr>
          <p:cNvSpPr>
            <a:spLocks noGrp="1"/>
          </p:cNvSpPr>
          <p:nvPr>
            <p:ph type="title"/>
          </p:nvPr>
        </p:nvSpPr>
        <p:spPr>
          <a:xfrm>
            <a:off x="838200" y="885825"/>
            <a:ext cx="10515600" cy="804863"/>
          </a:xfrm>
        </p:spPr>
        <p:txBody>
          <a:bodyPr/>
          <a:lstStyle/>
          <a:p>
            <a:r>
              <a:rPr lang="de-DE" b="1" dirty="0">
                <a:solidFill>
                  <a:srgbClr val="00395B"/>
                </a:solidFill>
              </a:rPr>
              <a:t>Aktuelle Themen</a:t>
            </a:r>
          </a:p>
        </p:txBody>
      </p:sp>
      <p:sp>
        <p:nvSpPr>
          <p:cNvPr id="3" name="Inhaltsplatzhalter 2">
            <a:extLst>
              <a:ext uri="{FF2B5EF4-FFF2-40B4-BE49-F238E27FC236}">
                <a16:creationId xmlns:a16="http://schemas.microsoft.com/office/drawing/2014/main" id="{7593FFA2-BD53-4EEC-8C50-9E8DDB3551F6}"/>
              </a:ext>
            </a:extLst>
          </p:cNvPr>
          <p:cNvSpPr>
            <a:spLocks noGrp="1"/>
          </p:cNvSpPr>
          <p:nvPr>
            <p:ph idx="1"/>
          </p:nvPr>
        </p:nvSpPr>
        <p:spPr>
          <a:xfrm>
            <a:off x="838200" y="1825625"/>
            <a:ext cx="10515600" cy="4351338"/>
          </a:xfrm>
        </p:spPr>
        <p:txBody>
          <a:bodyPr>
            <a:normAutofit/>
          </a:bodyPr>
          <a:lstStyle/>
          <a:p>
            <a:pPr marL="0" indent="0">
              <a:buNone/>
            </a:pPr>
            <a:r>
              <a:rPr lang="de-DE" dirty="0"/>
              <a:t>4. Weitere Arbeitsgruppen</a:t>
            </a:r>
          </a:p>
          <a:p>
            <a:pPr marL="0" indent="0">
              <a:buNone/>
            </a:pPr>
            <a:endParaRPr lang="de-DE" dirty="0"/>
          </a:p>
          <a:p>
            <a:pPr marL="0" indent="0">
              <a:buNone/>
            </a:pPr>
            <a:r>
              <a:rPr lang="de-DE" dirty="0"/>
              <a:t>- Praktika, Theorie-Praxis-Gap</a:t>
            </a:r>
          </a:p>
          <a:p>
            <a:pPr marL="0" indent="0">
              <a:buNone/>
            </a:pPr>
            <a:r>
              <a:rPr lang="de-DE" dirty="0"/>
              <a:t>- Inklusion, </a:t>
            </a:r>
            <a:r>
              <a:rPr lang="de-DE" dirty="0" err="1"/>
              <a:t>Diversity</a:t>
            </a:r>
            <a:r>
              <a:rPr lang="de-DE" dirty="0"/>
              <a:t>, Diagnostik</a:t>
            </a:r>
          </a:p>
          <a:p>
            <a:pPr marL="0" indent="0">
              <a:buNone/>
            </a:pPr>
            <a:r>
              <a:rPr lang="de-DE" dirty="0"/>
              <a:t>- Internationalisierung, European </a:t>
            </a:r>
            <a:r>
              <a:rPr lang="de-DE" dirty="0" err="1"/>
              <a:t>Pathway</a:t>
            </a:r>
            <a:r>
              <a:rPr lang="de-DE" dirty="0"/>
              <a:t> im Lehramt</a:t>
            </a:r>
          </a:p>
          <a:p>
            <a:pPr marL="0" indent="0">
              <a:buNone/>
            </a:pPr>
            <a:r>
              <a:rPr lang="de-DE" dirty="0"/>
              <a:t>- Interdisziplinarität und Vernetzung </a:t>
            </a:r>
            <a:r>
              <a:rPr lang="de-DE"/>
              <a:t>im Lehramt</a:t>
            </a:r>
            <a:endParaRPr lang="de-DE" dirty="0"/>
          </a:p>
          <a:p>
            <a:pPr marL="0" indent="0">
              <a:buNone/>
            </a:pPr>
            <a:endParaRPr lang="de-DE" dirty="0"/>
          </a:p>
        </p:txBody>
      </p:sp>
      <p:pic>
        <p:nvPicPr>
          <p:cNvPr id="4" name="Grafik 3">
            <a:extLst>
              <a:ext uri="{FF2B5EF4-FFF2-40B4-BE49-F238E27FC236}">
                <a16:creationId xmlns:a16="http://schemas.microsoft.com/office/drawing/2014/main" id="{4ED18F51-A000-4FD6-BBB6-CE0EE028FF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554" y="350837"/>
            <a:ext cx="1852046" cy="453807"/>
          </a:xfrm>
          <a:prstGeom prst="rect">
            <a:avLst/>
          </a:prstGeom>
        </p:spPr>
      </p:pic>
      <p:pic>
        <p:nvPicPr>
          <p:cNvPr id="5" name="Grafik 4">
            <a:extLst>
              <a:ext uri="{FF2B5EF4-FFF2-40B4-BE49-F238E27FC236}">
                <a16:creationId xmlns:a16="http://schemas.microsoft.com/office/drawing/2014/main" id="{9DB9E1CE-A181-4030-A466-5F3958BCD7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8549" y="5891150"/>
            <a:ext cx="660651" cy="841499"/>
          </a:xfrm>
          <a:prstGeom prst="rect">
            <a:avLst/>
          </a:prstGeom>
        </p:spPr>
      </p:pic>
    </p:spTree>
    <p:extLst>
      <p:ext uri="{BB962C8B-B14F-4D97-AF65-F5344CB8AC3E}">
        <p14:creationId xmlns:p14="http://schemas.microsoft.com/office/powerpoint/2010/main" val="3433917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593FFA2-BD53-4EEC-8C50-9E8DDB3551F6}"/>
              </a:ext>
            </a:extLst>
          </p:cNvPr>
          <p:cNvSpPr>
            <a:spLocks noGrp="1"/>
          </p:cNvSpPr>
          <p:nvPr>
            <p:ph idx="1"/>
          </p:nvPr>
        </p:nvSpPr>
        <p:spPr>
          <a:xfrm>
            <a:off x="838200" y="1342663"/>
            <a:ext cx="10515600" cy="4834300"/>
          </a:xfrm>
          <a:prstGeom prst="accentBorderCallout2">
            <a:avLst/>
          </a:prstGeom>
        </p:spPr>
        <p:txBody>
          <a:bodyPr>
            <a:normAutofit/>
          </a:bodyPr>
          <a:lstStyle/>
          <a:p>
            <a:pPr marL="0" indent="0">
              <a:buNone/>
            </a:pPr>
            <a:r>
              <a:rPr lang="de-DE" dirty="0"/>
              <a:t>„Der Gemeinsame Ausschuss für Lehrerinnen- und Lehrerbildung (</a:t>
            </a:r>
            <a:r>
              <a:rPr lang="de-DE" dirty="0" err="1"/>
              <a:t>GAfL</a:t>
            </a:r>
            <a:r>
              <a:rPr lang="de-DE" dirty="0"/>
              <a:t>) ist ein gemeinsamer Ausschuss aller an der Lehrerbildung beteiligter Fakultäten der Europa-Universität Flensburg (EUF) gemäß </a:t>
            </a:r>
            <a:br>
              <a:rPr lang="de-DE" dirty="0"/>
            </a:br>
            <a:r>
              <a:rPr lang="de-DE" dirty="0"/>
              <a:t>§ 31 Satz 3 </a:t>
            </a:r>
            <a:r>
              <a:rPr lang="de-DE" b="1" dirty="0">
                <a:solidFill>
                  <a:srgbClr val="00395B"/>
                </a:solidFill>
              </a:rPr>
              <a:t>HSG</a:t>
            </a:r>
            <a:r>
              <a:rPr lang="de-DE" dirty="0"/>
              <a:t>.“</a:t>
            </a:r>
          </a:p>
          <a:p>
            <a:pPr marL="0" indent="0" algn="r">
              <a:buNone/>
            </a:pPr>
            <a:r>
              <a:rPr lang="de-DE" sz="1600" dirty="0"/>
              <a:t>§1</a:t>
            </a:r>
            <a:r>
              <a:rPr lang="de-DE" sz="1600" b="1" dirty="0">
                <a:solidFill>
                  <a:srgbClr val="00395B"/>
                </a:solidFill>
              </a:rPr>
              <a:t> </a:t>
            </a:r>
            <a:r>
              <a:rPr lang="de-DE" sz="1600" dirty="0"/>
              <a:t>Satzung des Gemeinsamen Ausschusses für Lehrerinnen- und </a:t>
            </a:r>
            <a:br>
              <a:rPr lang="de-DE" sz="1600" dirty="0"/>
            </a:br>
            <a:r>
              <a:rPr lang="de-DE" sz="1600" dirty="0"/>
              <a:t>Lehrerbildung (</a:t>
            </a:r>
            <a:r>
              <a:rPr lang="de-DE" sz="1600" dirty="0" err="1"/>
              <a:t>GAfL</a:t>
            </a:r>
            <a:r>
              <a:rPr lang="de-DE" sz="1600" dirty="0"/>
              <a:t>) an der Europa-Universität Flensburg (i. d. F. vom 18.01.2023)</a:t>
            </a:r>
          </a:p>
          <a:p>
            <a:pPr marL="0" indent="0">
              <a:buNone/>
            </a:pPr>
            <a:br>
              <a:rPr lang="de-DE" dirty="0"/>
            </a:br>
            <a:endParaRPr lang="de-DE" dirty="0"/>
          </a:p>
          <a:p>
            <a:pPr marL="0" indent="0">
              <a:buNone/>
            </a:pPr>
            <a:endParaRPr lang="de-DE" dirty="0"/>
          </a:p>
          <a:p>
            <a:pPr marL="0" indent="0">
              <a:buNone/>
            </a:pPr>
            <a:endParaRPr lang="de-DE" dirty="0"/>
          </a:p>
        </p:txBody>
      </p:sp>
      <p:pic>
        <p:nvPicPr>
          <p:cNvPr id="4" name="Grafik 3">
            <a:extLst>
              <a:ext uri="{FF2B5EF4-FFF2-40B4-BE49-F238E27FC236}">
                <a16:creationId xmlns:a16="http://schemas.microsoft.com/office/drawing/2014/main" id="{4ED18F51-A000-4FD6-BBB6-CE0EE028FF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554" y="350837"/>
            <a:ext cx="1852046" cy="453807"/>
          </a:xfrm>
          <a:prstGeom prst="rect">
            <a:avLst/>
          </a:prstGeom>
        </p:spPr>
      </p:pic>
      <p:pic>
        <p:nvPicPr>
          <p:cNvPr id="5" name="Grafik 4">
            <a:extLst>
              <a:ext uri="{FF2B5EF4-FFF2-40B4-BE49-F238E27FC236}">
                <a16:creationId xmlns:a16="http://schemas.microsoft.com/office/drawing/2014/main" id="{9DB9E1CE-A181-4030-A466-5F3958BCD7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8549" y="5891150"/>
            <a:ext cx="660651" cy="841499"/>
          </a:xfrm>
          <a:prstGeom prst="rect">
            <a:avLst/>
          </a:prstGeom>
        </p:spPr>
      </p:pic>
      <p:sp>
        <p:nvSpPr>
          <p:cNvPr id="15" name="Rechteck 14">
            <a:extLst>
              <a:ext uri="{FF2B5EF4-FFF2-40B4-BE49-F238E27FC236}">
                <a16:creationId xmlns:a16="http://schemas.microsoft.com/office/drawing/2014/main" id="{08D7C928-2384-46C1-909B-A8266292C3EE}"/>
              </a:ext>
            </a:extLst>
          </p:cNvPr>
          <p:cNvSpPr/>
          <p:nvPr/>
        </p:nvSpPr>
        <p:spPr>
          <a:xfrm>
            <a:off x="838200" y="4352081"/>
            <a:ext cx="10285071" cy="2155082"/>
          </a:xfrm>
          <a:prstGeom prst="rect">
            <a:avLst/>
          </a:prstGeom>
          <a:solidFill>
            <a:srgbClr val="00395B"/>
          </a:solidFill>
          <a:ln>
            <a:solidFill>
              <a:srgbClr val="0039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de-DE" b="1" dirty="0"/>
              <a:t>§ 31 HSG – Zusammenarbeit der Fachbereiche</a:t>
            </a:r>
          </a:p>
          <a:p>
            <a:r>
              <a:rPr lang="de-DE" dirty="0"/>
              <a:t>Alle Fachbereiche der Hochschule arbeiten insbesondere bei der inhaltlichen Ausgestaltung und der Organisation von Lehrangebot, Studium, Forschung und Weiterbildung interdisziplinär zusammen. Sie stimmen dabei die Struktur der von ihnen angebotenen Studiengänge (§ 49) und Forschungsschwerpunkte aufeinander ab. </a:t>
            </a:r>
            <a:r>
              <a:rPr lang="de-DE" b="1" dirty="0"/>
              <a:t>Die Erledigung dieser Aufgaben im Bereich der Lehrerbildung wird durch Satzung des Senats einem gemeinsamen Ausschuss zugewiesen</a:t>
            </a:r>
            <a:r>
              <a:rPr lang="de-DE" dirty="0"/>
              <a:t>. Der Senat kann weitere gemeinsame Ausschüsse durch Satzung einrichten.</a:t>
            </a:r>
          </a:p>
        </p:txBody>
      </p:sp>
      <p:cxnSp>
        <p:nvCxnSpPr>
          <p:cNvPr id="17" name="Gerade Verbindung mit Pfeil 16">
            <a:extLst>
              <a:ext uri="{FF2B5EF4-FFF2-40B4-BE49-F238E27FC236}">
                <a16:creationId xmlns:a16="http://schemas.microsoft.com/office/drawing/2014/main" id="{2F88C7C5-327A-4BE7-AFB2-E20453BD89A7}"/>
              </a:ext>
            </a:extLst>
          </p:cNvPr>
          <p:cNvCxnSpPr/>
          <p:nvPr/>
        </p:nvCxnSpPr>
        <p:spPr>
          <a:xfrm>
            <a:off x="2847372" y="2963119"/>
            <a:ext cx="0" cy="1388962"/>
          </a:xfrm>
          <a:prstGeom prst="straightConnector1">
            <a:avLst/>
          </a:prstGeom>
          <a:ln w="53975">
            <a:solidFill>
              <a:srgbClr val="00395B"/>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225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57F8D-1126-47CF-95FB-BA81743AA5FE}"/>
              </a:ext>
            </a:extLst>
          </p:cNvPr>
          <p:cNvSpPr>
            <a:spLocks noGrp="1"/>
          </p:cNvSpPr>
          <p:nvPr>
            <p:ph type="title"/>
          </p:nvPr>
        </p:nvSpPr>
        <p:spPr>
          <a:xfrm>
            <a:off x="838200" y="885825"/>
            <a:ext cx="10515600" cy="804863"/>
          </a:xfrm>
        </p:spPr>
        <p:txBody>
          <a:bodyPr/>
          <a:lstStyle/>
          <a:p>
            <a:r>
              <a:rPr lang="de-DE" b="1" dirty="0">
                <a:solidFill>
                  <a:srgbClr val="00395B"/>
                </a:solidFill>
              </a:rPr>
              <a:t>Verbindung zum/Abgrenzung vom </a:t>
            </a:r>
            <a:r>
              <a:rPr lang="de-DE" b="1" dirty="0" err="1">
                <a:solidFill>
                  <a:srgbClr val="00395B"/>
                </a:solidFill>
              </a:rPr>
              <a:t>ZfL</a:t>
            </a:r>
            <a:endParaRPr lang="de-DE" b="1" dirty="0">
              <a:solidFill>
                <a:srgbClr val="00395B"/>
              </a:solidFill>
            </a:endParaRPr>
          </a:p>
        </p:txBody>
      </p:sp>
      <p:pic>
        <p:nvPicPr>
          <p:cNvPr id="4" name="Grafik 3">
            <a:extLst>
              <a:ext uri="{FF2B5EF4-FFF2-40B4-BE49-F238E27FC236}">
                <a16:creationId xmlns:a16="http://schemas.microsoft.com/office/drawing/2014/main" id="{4ED18F51-A000-4FD6-BBB6-CE0EE028FF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554" y="350837"/>
            <a:ext cx="1852046" cy="453807"/>
          </a:xfrm>
          <a:prstGeom prst="rect">
            <a:avLst/>
          </a:prstGeom>
        </p:spPr>
      </p:pic>
      <p:pic>
        <p:nvPicPr>
          <p:cNvPr id="5" name="Grafik 4">
            <a:extLst>
              <a:ext uri="{FF2B5EF4-FFF2-40B4-BE49-F238E27FC236}">
                <a16:creationId xmlns:a16="http://schemas.microsoft.com/office/drawing/2014/main" id="{9DB9E1CE-A181-4030-A466-5F3958BCD7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8549" y="5891150"/>
            <a:ext cx="660651" cy="841499"/>
          </a:xfrm>
          <a:prstGeom prst="rect">
            <a:avLst/>
          </a:prstGeom>
        </p:spPr>
      </p:pic>
      <p:grpSp>
        <p:nvGrpSpPr>
          <p:cNvPr id="44" name="Gruppieren 43">
            <a:extLst>
              <a:ext uri="{FF2B5EF4-FFF2-40B4-BE49-F238E27FC236}">
                <a16:creationId xmlns:a16="http://schemas.microsoft.com/office/drawing/2014/main" id="{E36378BD-FBF9-4C38-8F82-6AB3410FB8F6}"/>
              </a:ext>
            </a:extLst>
          </p:cNvPr>
          <p:cNvGrpSpPr/>
          <p:nvPr/>
        </p:nvGrpSpPr>
        <p:grpSpPr>
          <a:xfrm>
            <a:off x="479384" y="1683535"/>
            <a:ext cx="11130023" cy="5014392"/>
            <a:chOff x="942372" y="1822433"/>
            <a:chExt cx="11130023" cy="5014392"/>
          </a:xfrm>
        </p:grpSpPr>
        <p:sp>
          <p:nvSpPr>
            <p:cNvPr id="8" name="Rechteck 7">
              <a:extLst>
                <a:ext uri="{FF2B5EF4-FFF2-40B4-BE49-F238E27FC236}">
                  <a16:creationId xmlns:a16="http://schemas.microsoft.com/office/drawing/2014/main" id="{0BDF3229-BCB8-4538-A7F4-D26081EAD06D}"/>
                </a:ext>
              </a:extLst>
            </p:cNvPr>
            <p:cNvSpPr/>
            <p:nvPr/>
          </p:nvSpPr>
          <p:spPr>
            <a:xfrm>
              <a:off x="942372" y="2916825"/>
              <a:ext cx="4312534" cy="39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0" name="Rechteck 9">
              <a:extLst>
                <a:ext uri="{FF2B5EF4-FFF2-40B4-BE49-F238E27FC236}">
                  <a16:creationId xmlns:a16="http://schemas.microsoft.com/office/drawing/2014/main" id="{E59ACEF8-501A-4929-9416-6A13496C56B8}"/>
                </a:ext>
              </a:extLst>
            </p:cNvPr>
            <p:cNvSpPr/>
            <p:nvPr/>
          </p:nvSpPr>
          <p:spPr>
            <a:xfrm>
              <a:off x="6824240" y="2916825"/>
              <a:ext cx="4312534" cy="392000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a:extLst>
                <a:ext uri="{FF2B5EF4-FFF2-40B4-BE49-F238E27FC236}">
                  <a16:creationId xmlns:a16="http://schemas.microsoft.com/office/drawing/2014/main" id="{1ADC1CD2-36D0-4EE0-98A6-95C377D1F36D}"/>
                </a:ext>
              </a:extLst>
            </p:cNvPr>
            <p:cNvSpPr txBox="1"/>
            <p:nvPr/>
          </p:nvSpPr>
          <p:spPr>
            <a:xfrm>
              <a:off x="942372" y="1822433"/>
              <a:ext cx="4312533" cy="892552"/>
            </a:xfrm>
            <a:prstGeom prst="rect">
              <a:avLst/>
            </a:prstGeom>
            <a:noFill/>
          </p:spPr>
          <p:txBody>
            <a:bodyPr wrap="square" rtlCol="0">
              <a:spAutoFit/>
            </a:bodyPr>
            <a:lstStyle/>
            <a:p>
              <a:r>
                <a:rPr lang="de-DE" sz="2800" b="1" dirty="0" err="1"/>
                <a:t>ZfL</a:t>
              </a:r>
              <a:br>
                <a:rPr lang="de-DE" dirty="0"/>
              </a:br>
              <a:r>
                <a:rPr lang="de-DE" sz="1200" dirty="0">
                  <a:latin typeface="Calibri" panose="020F0502020204030204" pitchFamily="34" charset="0"/>
                  <a:cs typeface="Calibri" panose="020F0502020204030204" pitchFamily="34" charset="0"/>
                </a:rPr>
                <a:t>→ zentrale wissenschaftliche Einrichtung</a:t>
              </a:r>
            </a:p>
            <a:p>
              <a:r>
                <a:rPr lang="de-DE" sz="1200" dirty="0">
                  <a:latin typeface="Calibri" panose="020F0502020204030204" pitchFamily="34" charset="0"/>
                  <a:cs typeface="Calibri" panose="020F0502020204030204" pitchFamily="34" charset="0"/>
                </a:rPr>
                <a:t>→ strukturell dem </a:t>
              </a:r>
              <a:r>
                <a:rPr lang="de-DE" sz="1200" b="1" dirty="0">
                  <a:latin typeface="Calibri" panose="020F0502020204030204" pitchFamily="34" charset="0"/>
                  <a:cs typeface="Calibri" panose="020F0502020204030204" pitchFamily="34" charset="0"/>
                </a:rPr>
                <a:t>Präsidium</a:t>
              </a:r>
              <a:r>
                <a:rPr lang="de-DE" sz="1200" dirty="0">
                  <a:latin typeface="Calibri" panose="020F0502020204030204" pitchFamily="34" charset="0"/>
                  <a:cs typeface="Calibri" panose="020F0502020204030204" pitchFamily="34" charset="0"/>
                </a:rPr>
                <a:t> (Ressort S, L &amp; D) unterstellt</a:t>
              </a:r>
              <a:endParaRPr lang="de-DE" sz="1200" dirty="0"/>
            </a:p>
          </p:txBody>
        </p:sp>
        <p:sp>
          <p:nvSpPr>
            <p:cNvPr id="12" name="Textfeld 11">
              <a:extLst>
                <a:ext uri="{FF2B5EF4-FFF2-40B4-BE49-F238E27FC236}">
                  <a16:creationId xmlns:a16="http://schemas.microsoft.com/office/drawing/2014/main" id="{1C67D964-E467-44A9-BA7E-EBB96DF06280}"/>
                </a:ext>
              </a:extLst>
            </p:cNvPr>
            <p:cNvSpPr txBox="1"/>
            <p:nvPr/>
          </p:nvSpPr>
          <p:spPr>
            <a:xfrm>
              <a:off x="6824239" y="1822433"/>
              <a:ext cx="5248156" cy="707886"/>
            </a:xfrm>
            <a:prstGeom prst="rect">
              <a:avLst/>
            </a:prstGeom>
            <a:noFill/>
          </p:spPr>
          <p:txBody>
            <a:bodyPr wrap="square" rtlCol="0">
              <a:spAutoFit/>
            </a:bodyPr>
            <a:lstStyle/>
            <a:p>
              <a:r>
                <a:rPr lang="de-DE" sz="2800" b="1" dirty="0" err="1"/>
                <a:t>GAfL</a:t>
              </a:r>
              <a:br>
                <a:rPr lang="de-DE" dirty="0"/>
              </a:br>
              <a:r>
                <a:rPr lang="de-DE" sz="1200" dirty="0">
                  <a:latin typeface="Calibri" panose="020F0502020204030204" pitchFamily="34" charset="0"/>
                  <a:cs typeface="Calibri" panose="020F0502020204030204" pitchFamily="34" charset="0"/>
                </a:rPr>
                <a:t>→ gemeinsamer Ausschuss aller an der Lehrerbildung beteiligten Fakultäten</a:t>
              </a:r>
            </a:p>
          </p:txBody>
        </p:sp>
        <p:sp>
          <p:nvSpPr>
            <p:cNvPr id="11" name="Rechteck 10">
              <a:extLst>
                <a:ext uri="{FF2B5EF4-FFF2-40B4-BE49-F238E27FC236}">
                  <a16:creationId xmlns:a16="http://schemas.microsoft.com/office/drawing/2014/main" id="{D2D5D3BA-D53F-454A-850B-B002BF535BD3}"/>
                </a:ext>
              </a:extLst>
            </p:cNvPr>
            <p:cNvSpPr/>
            <p:nvPr/>
          </p:nvSpPr>
          <p:spPr>
            <a:xfrm>
              <a:off x="1030147" y="2962478"/>
              <a:ext cx="4132162" cy="428908"/>
            </a:xfrm>
            <a:prstGeom prst="rect">
              <a:avLst/>
            </a:prstGeom>
            <a:solidFill>
              <a:srgbClr val="00395B"/>
            </a:solidFill>
            <a:ln>
              <a:solidFill>
                <a:srgbClr val="0039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cap="all" dirty="0">
                  <a:solidFill>
                    <a:schemeClr val="bg1"/>
                  </a:solidFill>
                </a:rPr>
                <a:t>Direktorium</a:t>
              </a:r>
            </a:p>
          </p:txBody>
        </p:sp>
        <p:sp>
          <p:nvSpPr>
            <p:cNvPr id="14" name="Rechteck 13">
              <a:extLst>
                <a:ext uri="{FF2B5EF4-FFF2-40B4-BE49-F238E27FC236}">
                  <a16:creationId xmlns:a16="http://schemas.microsoft.com/office/drawing/2014/main" id="{79AA91D6-4D6C-4994-8BD8-41862DFF14A8}"/>
                </a:ext>
              </a:extLst>
            </p:cNvPr>
            <p:cNvSpPr/>
            <p:nvPr/>
          </p:nvSpPr>
          <p:spPr>
            <a:xfrm>
              <a:off x="1030147" y="5777328"/>
              <a:ext cx="4132162" cy="345694"/>
            </a:xfrm>
            <a:prstGeom prst="rect">
              <a:avLst/>
            </a:prstGeom>
            <a:solidFill>
              <a:srgbClr val="00395B"/>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cap="all" dirty="0">
                  <a:solidFill>
                    <a:schemeClr val="bg1"/>
                  </a:solidFill>
                </a:rPr>
                <a:t>Arbeitsbereiche</a:t>
              </a:r>
            </a:p>
          </p:txBody>
        </p:sp>
        <p:sp>
          <p:nvSpPr>
            <p:cNvPr id="15" name="Rechteck 14">
              <a:extLst>
                <a:ext uri="{FF2B5EF4-FFF2-40B4-BE49-F238E27FC236}">
                  <a16:creationId xmlns:a16="http://schemas.microsoft.com/office/drawing/2014/main" id="{E923EDFA-395E-49A0-89EE-19D96492363F}"/>
                </a:ext>
              </a:extLst>
            </p:cNvPr>
            <p:cNvSpPr/>
            <p:nvPr/>
          </p:nvSpPr>
          <p:spPr>
            <a:xfrm>
              <a:off x="1030147" y="6132484"/>
              <a:ext cx="2053542" cy="62714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Studium </a:t>
              </a:r>
              <a:br>
                <a:rPr lang="de-DE" dirty="0">
                  <a:solidFill>
                    <a:schemeClr val="tx1"/>
                  </a:solidFill>
                </a:rPr>
              </a:br>
              <a:r>
                <a:rPr lang="de-DE" dirty="0">
                  <a:solidFill>
                    <a:schemeClr val="tx1"/>
                  </a:solidFill>
                </a:rPr>
                <a:t>und Lehre</a:t>
              </a:r>
            </a:p>
          </p:txBody>
        </p:sp>
        <p:sp>
          <p:nvSpPr>
            <p:cNvPr id="16" name="Rechteck 15">
              <a:extLst>
                <a:ext uri="{FF2B5EF4-FFF2-40B4-BE49-F238E27FC236}">
                  <a16:creationId xmlns:a16="http://schemas.microsoft.com/office/drawing/2014/main" id="{3939DEDA-AAA1-4730-8572-178F8A2CEF8B}"/>
                </a:ext>
              </a:extLst>
            </p:cNvPr>
            <p:cNvSpPr/>
            <p:nvPr/>
          </p:nvSpPr>
          <p:spPr>
            <a:xfrm>
              <a:off x="3108768" y="6132483"/>
              <a:ext cx="2053542" cy="62714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Fort- und Weiterbildung</a:t>
              </a:r>
            </a:p>
          </p:txBody>
        </p:sp>
        <p:sp>
          <p:nvSpPr>
            <p:cNvPr id="17" name="Rechteck 16">
              <a:extLst>
                <a:ext uri="{FF2B5EF4-FFF2-40B4-BE49-F238E27FC236}">
                  <a16:creationId xmlns:a16="http://schemas.microsoft.com/office/drawing/2014/main" id="{4E570DB1-692B-4320-AE37-0E256C2FE3B0}"/>
                </a:ext>
              </a:extLst>
            </p:cNvPr>
            <p:cNvSpPr/>
            <p:nvPr/>
          </p:nvSpPr>
          <p:spPr>
            <a:xfrm>
              <a:off x="1030146" y="3391204"/>
              <a:ext cx="4132161" cy="4181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a:solidFill>
                    <a:schemeClr val="tx1"/>
                  </a:solidFill>
                </a:rPr>
                <a:t>Direktor:in</a:t>
              </a:r>
              <a:endParaRPr lang="de-DE" dirty="0">
                <a:solidFill>
                  <a:schemeClr val="tx1"/>
                </a:solidFill>
              </a:endParaRPr>
            </a:p>
          </p:txBody>
        </p:sp>
        <p:sp>
          <p:nvSpPr>
            <p:cNvPr id="18" name="Rechteck 17">
              <a:extLst>
                <a:ext uri="{FF2B5EF4-FFF2-40B4-BE49-F238E27FC236}">
                  <a16:creationId xmlns:a16="http://schemas.microsoft.com/office/drawing/2014/main" id="{B0A74B6C-5307-44EE-9D77-3123A2C62386}"/>
                </a:ext>
              </a:extLst>
            </p:cNvPr>
            <p:cNvSpPr/>
            <p:nvPr/>
          </p:nvSpPr>
          <p:spPr>
            <a:xfrm>
              <a:off x="1030146" y="3821505"/>
              <a:ext cx="4132161" cy="4181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3 weitere Direktoriumsmitglieder</a:t>
              </a:r>
              <a:br>
                <a:rPr lang="de-DE" dirty="0">
                  <a:solidFill>
                    <a:schemeClr val="tx1"/>
                  </a:solidFill>
                </a:rPr>
              </a:br>
              <a:r>
                <a:rPr lang="de-DE" sz="1000" dirty="0">
                  <a:solidFill>
                    <a:schemeClr val="tx1"/>
                  </a:solidFill>
                </a:rPr>
                <a:t>(aus </a:t>
              </a:r>
              <a:r>
                <a:rPr lang="de-DE" sz="1000" dirty="0" err="1">
                  <a:solidFill>
                    <a:schemeClr val="tx1"/>
                  </a:solidFill>
                </a:rPr>
                <a:t>GAfL</a:t>
              </a:r>
              <a:r>
                <a:rPr lang="de-DE" sz="1000" dirty="0">
                  <a:solidFill>
                    <a:schemeClr val="tx1"/>
                  </a:solidFill>
                </a:rPr>
                <a:t>-Vorstand entsandt)</a:t>
              </a:r>
              <a:endParaRPr lang="de-DE" dirty="0">
                <a:solidFill>
                  <a:schemeClr val="tx1"/>
                </a:solidFill>
              </a:endParaRPr>
            </a:p>
          </p:txBody>
        </p:sp>
        <p:sp>
          <p:nvSpPr>
            <p:cNvPr id="19" name="Rechteck 18">
              <a:extLst>
                <a:ext uri="{FF2B5EF4-FFF2-40B4-BE49-F238E27FC236}">
                  <a16:creationId xmlns:a16="http://schemas.microsoft.com/office/drawing/2014/main" id="{5CB23173-F904-4F6A-9EC1-1572395BFA5E}"/>
                </a:ext>
              </a:extLst>
            </p:cNvPr>
            <p:cNvSpPr/>
            <p:nvPr/>
          </p:nvSpPr>
          <p:spPr>
            <a:xfrm>
              <a:off x="1030146" y="4227138"/>
              <a:ext cx="4132161" cy="118264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Beratend: </a:t>
              </a:r>
            </a:p>
            <a:p>
              <a:pPr algn="ctr"/>
              <a:r>
                <a:rPr lang="de-DE" dirty="0" err="1">
                  <a:solidFill>
                    <a:schemeClr val="tx1"/>
                  </a:solidFill>
                </a:rPr>
                <a:t>Vizepräsident:in</a:t>
              </a:r>
              <a:r>
                <a:rPr lang="de-DE" dirty="0">
                  <a:solidFill>
                    <a:schemeClr val="tx1"/>
                  </a:solidFill>
                </a:rPr>
                <a:t> S, L &amp; D</a:t>
              </a:r>
              <a:br>
                <a:rPr lang="de-DE" dirty="0">
                  <a:solidFill>
                    <a:schemeClr val="tx1"/>
                  </a:solidFill>
                </a:rPr>
              </a:br>
              <a:r>
                <a:rPr lang="de-DE" dirty="0" err="1">
                  <a:solidFill>
                    <a:schemeClr val="tx1"/>
                  </a:solidFill>
                </a:rPr>
                <a:t>Direktor:in</a:t>
              </a:r>
              <a:r>
                <a:rPr lang="de-DE" dirty="0">
                  <a:solidFill>
                    <a:schemeClr val="tx1"/>
                  </a:solidFill>
                </a:rPr>
                <a:t>  </a:t>
              </a:r>
              <a:r>
                <a:rPr lang="de-DE" dirty="0" err="1">
                  <a:solidFill>
                    <a:schemeClr val="tx1"/>
                  </a:solidFill>
                </a:rPr>
                <a:t>ZeBUSS</a:t>
              </a:r>
              <a:endParaRPr lang="de-DE" dirty="0">
                <a:solidFill>
                  <a:schemeClr val="tx1"/>
                </a:solidFill>
              </a:endParaRPr>
            </a:p>
            <a:p>
              <a:pPr algn="ctr"/>
              <a:r>
                <a:rPr lang="de-DE" dirty="0">
                  <a:solidFill>
                    <a:schemeClr val="tx1"/>
                  </a:solidFill>
                </a:rPr>
                <a:t>Geschäftsführung </a:t>
              </a:r>
              <a:r>
                <a:rPr lang="de-DE" dirty="0" err="1">
                  <a:solidFill>
                    <a:schemeClr val="tx1"/>
                  </a:solidFill>
                </a:rPr>
                <a:t>ZfL</a:t>
              </a:r>
              <a:endParaRPr lang="de-DE" dirty="0">
                <a:solidFill>
                  <a:schemeClr val="tx1"/>
                </a:solidFill>
              </a:endParaRPr>
            </a:p>
          </p:txBody>
        </p:sp>
        <p:sp>
          <p:nvSpPr>
            <p:cNvPr id="20" name="Pfeil: nach oben und unten 19">
              <a:extLst>
                <a:ext uri="{FF2B5EF4-FFF2-40B4-BE49-F238E27FC236}">
                  <a16:creationId xmlns:a16="http://schemas.microsoft.com/office/drawing/2014/main" id="{8ADDA6D9-AFBF-492C-B0DB-645FE9F70FD1}"/>
                </a:ext>
              </a:extLst>
            </p:cNvPr>
            <p:cNvSpPr/>
            <p:nvPr/>
          </p:nvSpPr>
          <p:spPr>
            <a:xfrm>
              <a:off x="3044140" y="5431634"/>
              <a:ext cx="104172" cy="345694"/>
            </a:xfrm>
            <a:prstGeom prst="upDownArrow">
              <a:avLst/>
            </a:prstGeom>
            <a:solidFill>
              <a:srgbClr val="0039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CFDB39F8-DD41-445C-8FD3-CC8065CCD2CC}"/>
                </a:ext>
              </a:extLst>
            </p:cNvPr>
            <p:cNvSpPr/>
            <p:nvPr/>
          </p:nvSpPr>
          <p:spPr>
            <a:xfrm>
              <a:off x="6923597" y="2975978"/>
              <a:ext cx="4132162" cy="428908"/>
            </a:xfrm>
            <a:prstGeom prst="rect">
              <a:avLst/>
            </a:prstGeom>
            <a:solidFill>
              <a:srgbClr val="00395B"/>
            </a:solidFill>
            <a:ln>
              <a:solidFill>
                <a:srgbClr val="0039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cap="all" dirty="0">
                  <a:solidFill>
                    <a:schemeClr val="bg1"/>
                  </a:solidFill>
                </a:rPr>
                <a:t>Vorsitz</a:t>
              </a:r>
            </a:p>
          </p:txBody>
        </p:sp>
        <p:sp>
          <p:nvSpPr>
            <p:cNvPr id="22" name="Rechteck 21">
              <a:extLst>
                <a:ext uri="{FF2B5EF4-FFF2-40B4-BE49-F238E27FC236}">
                  <a16:creationId xmlns:a16="http://schemas.microsoft.com/office/drawing/2014/main" id="{AFD0B5A4-06BD-4C2C-AD00-2AE712D9543E}"/>
                </a:ext>
              </a:extLst>
            </p:cNvPr>
            <p:cNvSpPr/>
            <p:nvPr/>
          </p:nvSpPr>
          <p:spPr>
            <a:xfrm>
              <a:off x="6923596" y="3404704"/>
              <a:ext cx="4132161" cy="4181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err="1">
                  <a:solidFill>
                    <a:schemeClr val="tx1"/>
                  </a:solidFill>
                </a:rPr>
                <a:t>Direktor:in</a:t>
              </a:r>
              <a:r>
                <a:rPr lang="de-DE" dirty="0">
                  <a:solidFill>
                    <a:schemeClr val="tx1"/>
                  </a:solidFill>
                </a:rPr>
                <a:t> </a:t>
              </a:r>
              <a:r>
                <a:rPr lang="de-DE" dirty="0" err="1">
                  <a:solidFill>
                    <a:schemeClr val="tx1"/>
                  </a:solidFill>
                </a:rPr>
                <a:t>ZfL</a:t>
              </a:r>
              <a:r>
                <a:rPr lang="de-DE" dirty="0">
                  <a:solidFill>
                    <a:schemeClr val="tx1"/>
                  </a:solidFill>
                </a:rPr>
                <a:t> </a:t>
              </a:r>
              <a:r>
                <a:rPr lang="de-DE" sz="1600" i="1" dirty="0">
                  <a:solidFill>
                    <a:schemeClr val="tx1"/>
                  </a:solidFill>
                </a:rPr>
                <a:t>(ohne Stimmrecht)</a:t>
              </a:r>
              <a:endParaRPr lang="de-DE" i="1" dirty="0">
                <a:solidFill>
                  <a:schemeClr val="tx1"/>
                </a:solidFill>
              </a:endParaRPr>
            </a:p>
          </p:txBody>
        </p:sp>
        <p:sp>
          <p:nvSpPr>
            <p:cNvPr id="23" name="Rechteck 22">
              <a:extLst>
                <a:ext uri="{FF2B5EF4-FFF2-40B4-BE49-F238E27FC236}">
                  <a16:creationId xmlns:a16="http://schemas.microsoft.com/office/drawing/2014/main" id="{4605C25E-A412-4C23-B9B0-3F1D2356DF7C}"/>
                </a:ext>
              </a:extLst>
            </p:cNvPr>
            <p:cNvSpPr/>
            <p:nvPr/>
          </p:nvSpPr>
          <p:spPr>
            <a:xfrm>
              <a:off x="6923596" y="3835005"/>
              <a:ext cx="4132161" cy="4181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dirty="0">
                  <a:solidFill>
                    <a:schemeClr val="tx1"/>
                  </a:solidFill>
                </a:rPr>
                <a:t>3 Stellvertretungen</a:t>
              </a:r>
            </a:p>
          </p:txBody>
        </p:sp>
        <p:sp>
          <p:nvSpPr>
            <p:cNvPr id="24" name="Rechteck 23">
              <a:extLst>
                <a:ext uri="{FF2B5EF4-FFF2-40B4-BE49-F238E27FC236}">
                  <a16:creationId xmlns:a16="http://schemas.microsoft.com/office/drawing/2014/main" id="{F5FF44AD-8471-4339-A2CA-823DBA71B297}"/>
                </a:ext>
              </a:extLst>
            </p:cNvPr>
            <p:cNvSpPr/>
            <p:nvPr/>
          </p:nvSpPr>
          <p:spPr>
            <a:xfrm>
              <a:off x="6923596" y="6123022"/>
              <a:ext cx="4132161" cy="63971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i="1" dirty="0">
                  <a:solidFill>
                    <a:srgbClr val="00395B"/>
                  </a:solidFill>
                </a:rPr>
                <a:t>Beratend:</a:t>
              </a:r>
              <a:r>
                <a:rPr lang="de-DE" dirty="0">
                  <a:solidFill>
                    <a:schemeClr val="tx1"/>
                  </a:solidFill>
                </a:rPr>
                <a:t> </a:t>
              </a:r>
              <a:r>
                <a:rPr lang="de-DE" dirty="0" err="1">
                  <a:solidFill>
                    <a:schemeClr val="tx1"/>
                  </a:solidFill>
                </a:rPr>
                <a:t>Vizepräsident:in</a:t>
              </a:r>
              <a:r>
                <a:rPr lang="de-DE" dirty="0">
                  <a:solidFill>
                    <a:schemeClr val="tx1"/>
                  </a:solidFill>
                </a:rPr>
                <a:t> S, L &amp; D</a:t>
              </a:r>
              <a:br>
                <a:rPr lang="de-DE" dirty="0">
                  <a:solidFill>
                    <a:schemeClr val="tx1"/>
                  </a:solidFill>
                </a:rPr>
              </a:br>
              <a:r>
                <a:rPr lang="de-DE" dirty="0" err="1">
                  <a:solidFill>
                    <a:schemeClr val="tx1"/>
                  </a:solidFill>
                </a:rPr>
                <a:t>Direktor:in</a:t>
              </a:r>
              <a:r>
                <a:rPr lang="de-DE" dirty="0">
                  <a:solidFill>
                    <a:schemeClr val="tx1"/>
                  </a:solidFill>
                </a:rPr>
                <a:t>  </a:t>
              </a:r>
              <a:r>
                <a:rPr lang="de-DE" dirty="0" err="1">
                  <a:solidFill>
                    <a:schemeClr val="tx1"/>
                  </a:solidFill>
                </a:rPr>
                <a:t>ZeBUSS</a:t>
              </a:r>
              <a:endParaRPr lang="de-DE" dirty="0">
                <a:solidFill>
                  <a:schemeClr val="tx1"/>
                </a:solidFill>
              </a:endParaRPr>
            </a:p>
          </p:txBody>
        </p:sp>
        <p:sp>
          <p:nvSpPr>
            <p:cNvPr id="29" name="Rechteck 28">
              <a:extLst>
                <a:ext uri="{FF2B5EF4-FFF2-40B4-BE49-F238E27FC236}">
                  <a16:creationId xmlns:a16="http://schemas.microsoft.com/office/drawing/2014/main" id="{4C1B6FE2-9BDE-4DB1-ACAA-8F0EF35223EE}"/>
                </a:ext>
              </a:extLst>
            </p:cNvPr>
            <p:cNvSpPr/>
            <p:nvPr/>
          </p:nvSpPr>
          <p:spPr>
            <a:xfrm>
              <a:off x="6914426" y="4389551"/>
              <a:ext cx="4132162" cy="428908"/>
            </a:xfrm>
            <a:prstGeom prst="rect">
              <a:avLst/>
            </a:prstGeom>
            <a:solidFill>
              <a:srgbClr val="00395B"/>
            </a:solidFill>
            <a:ln>
              <a:solidFill>
                <a:srgbClr val="00395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b="1" cap="all" dirty="0">
                  <a:solidFill>
                    <a:schemeClr val="bg1"/>
                  </a:solidFill>
                </a:rPr>
                <a:t>Mitglieder</a:t>
              </a:r>
            </a:p>
          </p:txBody>
        </p:sp>
        <p:sp>
          <p:nvSpPr>
            <p:cNvPr id="30" name="Rechteck 29">
              <a:extLst>
                <a:ext uri="{FF2B5EF4-FFF2-40B4-BE49-F238E27FC236}">
                  <a16:creationId xmlns:a16="http://schemas.microsoft.com/office/drawing/2014/main" id="{37B2F624-72BD-41CA-BFD6-274BC0CB7CE6}"/>
                </a:ext>
              </a:extLst>
            </p:cNvPr>
            <p:cNvSpPr/>
            <p:nvPr/>
          </p:nvSpPr>
          <p:spPr>
            <a:xfrm>
              <a:off x="6914426" y="4818459"/>
              <a:ext cx="4132161" cy="12304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600" i="1" dirty="0">
                  <a:solidFill>
                    <a:srgbClr val="00395B"/>
                  </a:solidFill>
                </a:rPr>
                <a:t>Jeweils aus den Fakultäten I, II &amp; III gewählt:</a:t>
              </a:r>
              <a:r>
                <a:rPr lang="de-DE" dirty="0">
                  <a:solidFill>
                    <a:schemeClr val="tx1"/>
                  </a:solidFill>
                </a:rPr>
                <a:t> </a:t>
              </a:r>
            </a:p>
            <a:p>
              <a:pPr algn="ctr"/>
              <a:r>
                <a:rPr lang="de-DE" dirty="0">
                  <a:solidFill>
                    <a:schemeClr val="tx1"/>
                  </a:solidFill>
                </a:rPr>
                <a:t>2 professorale Mitglieder, 1 Mitglied des wissenschaftlichen Dienstes, </a:t>
              </a:r>
              <a:br>
                <a:rPr lang="de-DE" dirty="0">
                  <a:solidFill>
                    <a:schemeClr val="tx1"/>
                  </a:solidFill>
                </a:rPr>
              </a:br>
              <a:r>
                <a:rPr lang="de-DE" dirty="0">
                  <a:solidFill>
                    <a:schemeClr val="tx1"/>
                  </a:solidFill>
                </a:rPr>
                <a:t>1 </a:t>
              </a:r>
              <a:r>
                <a:rPr lang="de-DE" dirty="0" err="1">
                  <a:solidFill>
                    <a:schemeClr val="tx1"/>
                  </a:solidFill>
                </a:rPr>
                <a:t>studentische:r</a:t>
              </a:r>
              <a:r>
                <a:rPr lang="de-DE" dirty="0">
                  <a:solidFill>
                    <a:schemeClr val="tx1"/>
                  </a:solidFill>
                </a:rPr>
                <a:t> </a:t>
              </a:r>
              <a:r>
                <a:rPr lang="de-DE" dirty="0" err="1">
                  <a:solidFill>
                    <a:schemeClr val="tx1"/>
                  </a:solidFill>
                </a:rPr>
                <a:t>Vertreter:in</a:t>
              </a:r>
              <a:endParaRPr lang="de-DE" dirty="0">
                <a:solidFill>
                  <a:schemeClr val="tx1"/>
                </a:solidFill>
              </a:endParaRPr>
            </a:p>
          </p:txBody>
        </p:sp>
        <p:cxnSp>
          <p:nvCxnSpPr>
            <p:cNvPr id="40" name="Gerade Verbindung mit Pfeil 39">
              <a:extLst>
                <a:ext uri="{FF2B5EF4-FFF2-40B4-BE49-F238E27FC236}">
                  <a16:creationId xmlns:a16="http://schemas.microsoft.com/office/drawing/2014/main" id="{1323F385-B5C1-4309-A005-6D782808EAF2}"/>
                </a:ext>
              </a:extLst>
            </p:cNvPr>
            <p:cNvCxnSpPr>
              <a:cxnSpLocks/>
            </p:cNvCxnSpPr>
            <p:nvPr/>
          </p:nvCxnSpPr>
          <p:spPr>
            <a:xfrm flipH="1">
              <a:off x="4802377" y="4039565"/>
              <a:ext cx="2732743" cy="0"/>
            </a:xfrm>
            <a:prstGeom prst="straightConnector1">
              <a:avLst/>
            </a:prstGeom>
            <a:ln w="41275">
              <a:solidFill>
                <a:srgbClr val="00395B"/>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0073243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a:extLst>
              <a:ext uri="{FF2B5EF4-FFF2-40B4-BE49-F238E27FC236}">
                <a16:creationId xmlns:a16="http://schemas.microsoft.com/office/drawing/2014/main" id="{7593FFA2-BD53-4EEC-8C50-9E8DDB3551F6}"/>
              </a:ext>
            </a:extLst>
          </p:cNvPr>
          <p:cNvSpPr>
            <a:spLocks noGrp="1"/>
          </p:cNvSpPr>
          <p:nvPr>
            <p:ph idx="1"/>
          </p:nvPr>
        </p:nvSpPr>
        <p:spPr>
          <a:xfrm>
            <a:off x="838200" y="1702055"/>
            <a:ext cx="10515600" cy="4351338"/>
          </a:xfrm>
        </p:spPr>
        <p:txBody>
          <a:bodyPr>
            <a:noAutofit/>
          </a:bodyPr>
          <a:lstStyle/>
          <a:p>
            <a:pPr marL="0" indent="0">
              <a:lnSpc>
                <a:spcPct val="170000"/>
              </a:lnSpc>
              <a:buNone/>
            </a:pPr>
            <a:r>
              <a:rPr lang="de-DE" sz="1600" dirty="0"/>
              <a:t>Der </a:t>
            </a:r>
            <a:r>
              <a:rPr lang="de-DE" sz="1600" dirty="0" err="1"/>
              <a:t>GAfL</a:t>
            </a:r>
            <a:r>
              <a:rPr lang="de-DE" sz="1600" dirty="0"/>
              <a:t> wird als das Gremium verstanden, in dem auf einer inhaltlichen Ebene lehrkräftebildungsbezogene Themen diskutiert und beratschlagt werden. Der </a:t>
            </a:r>
            <a:r>
              <a:rPr lang="de-DE" sz="1600" dirty="0" err="1"/>
              <a:t>GAfL</a:t>
            </a:r>
            <a:r>
              <a:rPr lang="de-DE" sz="1600" dirty="0"/>
              <a:t> stellt dabei formal keine Instanz dar, die satzungsrelevante Entscheidungen trifft, sondern fungiert als ein </a:t>
            </a:r>
            <a:r>
              <a:rPr lang="de-DE" sz="1600" b="1" dirty="0"/>
              <a:t>Beratungsgremium</a:t>
            </a:r>
            <a:r>
              <a:rPr lang="de-DE" sz="1600" dirty="0"/>
              <a:t>.</a:t>
            </a:r>
          </a:p>
          <a:p>
            <a:pPr marL="0" indent="0">
              <a:lnSpc>
                <a:spcPct val="170000"/>
              </a:lnSpc>
              <a:buNone/>
            </a:pPr>
            <a:endParaRPr lang="de-DE" sz="1600" dirty="0"/>
          </a:p>
          <a:p>
            <a:pPr marL="0" indent="0">
              <a:lnSpc>
                <a:spcPct val="170000"/>
              </a:lnSpc>
              <a:buNone/>
            </a:pPr>
            <a:r>
              <a:rPr lang="de-DE" sz="1600" dirty="0"/>
              <a:t>Zielvision ist, dass in Bezug auf fächerübergreifend relevante Aspekte der Lehrkräftebildung keine satzungsrechtlichen Entscheidungen zur Lehrkräftebildung an der EUF getroffen werden solle, ohne dass der </a:t>
            </a:r>
            <a:r>
              <a:rPr lang="de-DE" sz="1600" dirty="0" err="1"/>
              <a:t>GAfL</a:t>
            </a:r>
            <a:r>
              <a:rPr lang="de-DE" sz="1600" dirty="0"/>
              <a:t> mit seiner fachlichen Expertise in den Prozess eingebunden war. So verstanden dient der </a:t>
            </a:r>
            <a:r>
              <a:rPr lang="de-DE" sz="1600" dirty="0" err="1"/>
              <a:t>GAfL</a:t>
            </a:r>
            <a:r>
              <a:rPr lang="de-DE" sz="1600" dirty="0"/>
              <a:t> als </a:t>
            </a:r>
            <a:r>
              <a:rPr lang="de-DE" sz="1600" b="1" dirty="0"/>
              <a:t>Ort, an dem fachübergreifend relevante Themen, Fragen und Problemstellungen der Lehrkräftebildung eingebracht und diskutiert werden</a:t>
            </a:r>
            <a:r>
              <a:rPr lang="de-DE" sz="1600" dirty="0"/>
              <a:t> können. Der </a:t>
            </a:r>
            <a:r>
              <a:rPr lang="de-DE" sz="1600" dirty="0" err="1"/>
              <a:t>GAfL</a:t>
            </a:r>
            <a:r>
              <a:rPr lang="de-DE" sz="1600" dirty="0"/>
              <a:t> soll in Hinblick auf fakultätsübergreifende Entscheidungen zur Lehrkräftebildung einerseits </a:t>
            </a:r>
            <a:r>
              <a:rPr lang="de-DE" sz="1600" b="1" dirty="0"/>
              <a:t>inhaltlich diskutieren/prüfen</a:t>
            </a:r>
            <a:r>
              <a:rPr lang="de-DE" sz="1600" dirty="0"/>
              <a:t> sowie </a:t>
            </a:r>
            <a:r>
              <a:rPr lang="de-DE" sz="1600" b="1" dirty="0"/>
              <a:t>Beschlussempfehlungen</a:t>
            </a:r>
            <a:r>
              <a:rPr lang="de-DE" sz="1600" dirty="0"/>
              <a:t> vorbereiten sowie andererseits auch initiativ (d.h. als „</a:t>
            </a:r>
            <a:r>
              <a:rPr lang="de-DE" sz="1600" dirty="0" err="1"/>
              <a:t>Autor:in</a:t>
            </a:r>
            <a:r>
              <a:rPr lang="de-DE" sz="1600" dirty="0"/>
              <a:t>“ von Satzungsänderungen ) tätig sein.</a:t>
            </a:r>
          </a:p>
        </p:txBody>
      </p:sp>
      <p:pic>
        <p:nvPicPr>
          <p:cNvPr id="4" name="Grafik 3">
            <a:extLst>
              <a:ext uri="{FF2B5EF4-FFF2-40B4-BE49-F238E27FC236}">
                <a16:creationId xmlns:a16="http://schemas.microsoft.com/office/drawing/2014/main" id="{4ED18F51-A000-4FD6-BBB6-CE0EE028FF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554" y="350837"/>
            <a:ext cx="1852046" cy="453807"/>
          </a:xfrm>
          <a:prstGeom prst="rect">
            <a:avLst/>
          </a:prstGeom>
        </p:spPr>
      </p:pic>
      <p:pic>
        <p:nvPicPr>
          <p:cNvPr id="5" name="Grafik 4">
            <a:extLst>
              <a:ext uri="{FF2B5EF4-FFF2-40B4-BE49-F238E27FC236}">
                <a16:creationId xmlns:a16="http://schemas.microsoft.com/office/drawing/2014/main" id="{9DB9E1CE-A181-4030-A466-5F3958BCD7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8549" y="5891150"/>
            <a:ext cx="660651" cy="841499"/>
          </a:xfrm>
          <a:prstGeom prst="rect">
            <a:avLst/>
          </a:prstGeom>
        </p:spPr>
      </p:pic>
      <p:sp>
        <p:nvSpPr>
          <p:cNvPr id="6" name="Titel 1">
            <a:extLst>
              <a:ext uri="{FF2B5EF4-FFF2-40B4-BE49-F238E27FC236}">
                <a16:creationId xmlns:a16="http://schemas.microsoft.com/office/drawing/2014/main" id="{6DEDEC55-5E80-40C3-851E-97736194D703}"/>
              </a:ext>
            </a:extLst>
          </p:cNvPr>
          <p:cNvSpPr>
            <a:spLocks noGrp="1"/>
          </p:cNvSpPr>
          <p:nvPr>
            <p:ph type="title"/>
          </p:nvPr>
        </p:nvSpPr>
        <p:spPr>
          <a:xfrm>
            <a:off x="838200" y="885825"/>
            <a:ext cx="10515600" cy="804863"/>
          </a:xfrm>
        </p:spPr>
        <p:txBody>
          <a:bodyPr/>
          <a:lstStyle/>
          <a:p>
            <a:r>
              <a:rPr lang="de-DE" b="1" dirty="0">
                <a:solidFill>
                  <a:srgbClr val="00395B"/>
                </a:solidFill>
              </a:rPr>
              <a:t>Selbstverständnis des </a:t>
            </a:r>
            <a:r>
              <a:rPr lang="de-DE" b="1" dirty="0" err="1">
                <a:solidFill>
                  <a:srgbClr val="00395B"/>
                </a:solidFill>
              </a:rPr>
              <a:t>GAfL</a:t>
            </a:r>
            <a:endParaRPr lang="de-DE" b="1" dirty="0">
              <a:solidFill>
                <a:srgbClr val="00395B"/>
              </a:solidFill>
            </a:endParaRPr>
          </a:p>
        </p:txBody>
      </p:sp>
    </p:spTree>
    <p:extLst>
      <p:ext uri="{BB962C8B-B14F-4D97-AF65-F5344CB8AC3E}">
        <p14:creationId xmlns:p14="http://schemas.microsoft.com/office/powerpoint/2010/main" val="978975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57F8D-1126-47CF-95FB-BA81743AA5FE}"/>
              </a:ext>
            </a:extLst>
          </p:cNvPr>
          <p:cNvSpPr>
            <a:spLocks noGrp="1"/>
          </p:cNvSpPr>
          <p:nvPr>
            <p:ph type="title"/>
          </p:nvPr>
        </p:nvSpPr>
        <p:spPr>
          <a:xfrm>
            <a:off x="838200" y="885825"/>
            <a:ext cx="10515600" cy="804863"/>
          </a:xfrm>
        </p:spPr>
        <p:txBody>
          <a:bodyPr/>
          <a:lstStyle/>
          <a:p>
            <a:r>
              <a:rPr lang="de-DE" b="1" dirty="0">
                <a:solidFill>
                  <a:srgbClr val="00395B"/>
                </a:solidFill>
              </a:rPr>
              <a:t>Aufgaben (laut Satzung)</a:t>
            </a:r>
          </a:p>
        </p:txBody>
      </p:sp>
      <p:pic>
        <p:nvPicPr>
          <p:cNvPr id="4" name="Grafik 3">
            <a:extLst>
              <a:ext uri="{FF2B5EF4-FFF2-40B4-BE49-F238E27FC236}">
                <a16:creationId xmlns:a16="http://schemas.microsoft.com/office/drawing/2014/main" id="{4ED18F51-A000-4FD6-BBB6-CE0EE028FF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554" y="350837"/>
            <a:ext cx="1852046" cy="453807"/>
          </a:xfrm>
          <a:prstGeom prst="rect">
            <a:avLst/>
          </a:prstGeom>
        </p:spPr>
      </p:pic>
      <p:graphicFrame>
        <p:nvGraphicFramePr>
          <p:cNvPr id="14" name="Tabelle 13">
            <a:extLst>
              <a:ext uri="{FF2B5EF4-FFF2-40B4-BE49-F238E27FC236}">
                <a16:creationId xmlns:a16="http://schemas.microsoft.com/office/drawing/2014/main" id="{4979D902-572A-47BA-BAF8-EB28C074502B}"/>
              </a:ext>
            </a:extLst>
          </p:cNvPr>
          <p:cNvGraphicFramePr>
            <a:graphicFrameLocks noGrp="1"/>
          </p:cNvGraphicFramePr>
          <p:nvPr>
            <p:extLst>
              <p:ext uri="{D42A27DB-BD31-4B8C-83A1-F6EECF244321}">
                <p14:modId xmlns:p14="http://schemas.microsoft.com/office/powerpoint/2010/main" val="967570352"/>
              </p:ext>
            </p:extLst>
          </p:nvPr>
        </p:nvGraphicFramePr>
        <p:xfrm>
          <a:off x="838200" y="1771869"/>
          <a:ext cx="11090275" cy="3721476"/>
        </p:xfrm>
        <a:graphic>
          <a:graphicData uri="http://schemas.openxmlformats.org/drawingml/2006/table">
            <a:tbl>
              <a:tblPr firstRow="1" bandRow="1">
                <a:tableStyleId>{7E9639D4-E3E2-4D34-9284-5A2195B3D0D7}</a:tableStyleId>
              </a:tblPr>
              <a:tblGrid>
                <a:gridCol w="2218055">
                  <a:extLst>
                    <a:ext uri="{9D8B030D-6E8A-4147-A177-3AD203B41FA5}">
                      <a16:colId xmlns:a16="http://schemas.microsoft.com/office/drawing/2014/main" val="1894655515"/>
                    </a:ext>
                  </a:extLst>
                </a:gridCol>
                <a:gridCol w="2218055">
                  <a:extLst>
                    <a:ext uri="{9D8B030D-6E8A-4147-A177-3AD203B41FA5}">
                      <a16:colId xmlns:a16="http://schemas.microsoft.com/office/drawing/2014/main" val="31009114"/>
                    </a:ext>
                  </a:extLst>
                </a:gridCol>
                <a:gridCol w="2218055">
                  <a:extLst>
                    <a:ext uri="{9D8B030D-6E8A-4147-A177-3AD203B41FA5}">
                      <a16:colId xmlns:a16="http://schemas.microsoft.com/office/drawing/2014/main" val="3022194625"/>
                    </a:ext>
                  </a:extLst>
                </a:gridCol>
                <a:gridCol w="2218055">
                  <a:extLst>
                    <a:ext uri="{9D8B030D-6E8A-4147-A177-3AD203B41FA5}">
                      <a16:colId xmlns:a16="http://schemas.microsoft.com/office/drawing/2014/main" val="2620005024"/>
                    </a:ext>
                  </a:extLst>
                </a:gridCol>
                <a:gridCol w="2218055">
                  <a:extLst>
                    <a:ext uri="{9D8B030D-6E8A-4147-A177-3AD203B41FA5}">
                      <a16:colId xmlns:a16="http://schemas.microsoft.com/office/drawing/2014/main" val="230263528"/>
                    </a:ext>
                  </a:extLst>
                </a:gridCol>
              </a:tblGrid>
              <a:tr h="612516">
                <a:tc>
                  <a:txBody>
                    <a:bodyPr/>
                    <a:lstStyle/>
                    <a:p>
                      <a:pPr algn="ctr"/>
                      <a:r>
                        <a:rPr lang="de-DE" dirty="0"/>
                        <a:t>①</a:t>
                      </a:r>
                    </a:p>
                  </a:txBody>
                  <a:tcPr anchor="ctr"/>
                </a:tc>
                <a:tc>
                  <a:txBody>
                    <a:bodyPr/>
                    <a:lstStyle/>
                    <a:p>
                      <a:pPr algn="ctr"/>
                      <a:r>
                        <a:rPr lang="de-DE" dirty="0"/>
                        <a:t>②</a:t>
                      </a:r>
                    </a:p>
                  </a:txBody>
                  <a:tcPr anchor="ctr"/>
                </a:tc>
                <a:tc>
                  <a:txBody>
                    <a:bodyPr/>
                    <a:lstStyle/>
                    <a:p>
                      <a:pPr algn="ctr"/>
                      <a:r>
                        <a:rPr lang="de-DE" dirty="0"/>
                        <a:t>③</a:t>
                      </a:r>
                    </a:p>
                  </a:txBody>
                  <a:tcPr anchor="ctr"/>
                </a:tc>
                <a:tc>
                  <a:txBody>
                    <a:bodyPr/>
                    <a:lstStyle/>
                    <a:p>
                      <a:pPr algn="ctr"/>
                      <a:r>
                        <a:rPr lang="de-DE" dirty="0"/>
                        <a:t>④</a:t>
                      </a:r>
                    </a:p>
                  </a:txBody>
                  <a:tcPr anchor="ctr"/>
                </a:tc>
                <a:tc>
                  <a:txBody>
                    <a:bodyPr/>
                    <a:lstStyle/>
                    <a:p>
                      <a:pPr algn="ctr"/>
                      <a:r>
                        <a:rPr lang="de-DE" dirty="0"/>
                        <a:t>⑤</a:t>
                      </a:r>
                    </a:p>
                  </a:txBody>
                  <a:tcPr anchor="ctr"/>
                </a:tc>
                <a:extLst>
                  <a:ext uri="{0D108BD9-81ED-4DB2-BD59-A6C34878D82A}">
                    <a16:rowId xmlns:a16="http://schemas.microsoft.com/office/drawing/2014/main" val="2906114916"/>
                  </a:ext>
                </a:extLst>
              </a:tr>
              <a:tr h="2816834">
                <a:tc>
                  <a:txBody>
                    <a:bodyPr/>
                    <a:lstStyle/>
                    <a:p>
                      <a:pPr algn="ctr"/>
                      <a:r>
                        <a:rPr lang="de-DE" sz="1800" b="1" dirty="0"/>
                        <a:t>Zusammenarbeit</a:t>
                      </a:r>
                      <a:r>
                        <a:rPr lang="de-DE" sz="1800" dirty="0"/>
                        <a:t> bei der </a:t>
                      </a:r>
                      <a:r>
                        <a:rPr lang="de-DE" sz="1800" b="1" dirty="0"/>
                        <a:t>inhaltlichen Ausgestaltung und Organisation von Lehrangebot und Studium</a:t>
                      </a:r>
                      <a:r>
                        <a:rPr lang="de-DE" sz="1800" dirty="0"/>
                        <a:t> in der Lehrerinnen- und Lehrerbildung</a:t>
                      </a:r>
                    </a:p>
                    <a:p>
                      <a:pPr algn="ctr"/>
                      <a:endParaRPr lang="de-DE" sz="1800" dirty="0"/>
                    </a:p>
                  </a:txBody>
                  <a:tcPr/>
                </a:tc>
                <a:tc>
                  <a:txBody>
                    <a:bodyPr/>
                    <a:lstStyle/>
                    <a:p>
                      <a:pPr algn="ctr"/>
                      <a:r>
                        <a:rPr lang="de-DE" sz="1800" b="1" i="0" dirty="0"/>
                        <a:t>Abstimmung der Struktur</a:t>
                      </a:r>
                      <a:r>
                        <a:rPr lang="de-DE" sz="1800" dirty="0"/>
                        <a:t> der lehramtsbezogenen Studiengänge</a:t>
                      </a:r>
                    </a:p>
                  </a:txBody>
                  <a:tcPr/>
                </a:tc>
                <a:tc>
                  <a:txBody>
                    <a:bodyPr/>
                    <a:lstStyle/>
                    <a:p>
                      <a:pPr algn="ctr"/>
                      <a:r>
                        <a:rPr lang="de-DE" sz="1800" dirty="0"/>
                        <a:t>Erarbeitung von </a:t>
                      </a:r>
                      <a:r>
                        <a:rPr lang="de-DE" sz="1800" b="1" dirty="0"/>
                        <a:t>Vorschlägen und Konzepten zur Profilbildung</a:t>
                      </a:r>
                      <a:r>
                        <a:rPr lang="de-DE" sz="1800" dirty="0"/>
                        <a:t> der Lehrerinnen- und Lehrerbildung und zur Weiterentwicklung der lehrerbildenden Kombinations-studiengänge</a:t>
                      </a:r>
                    </a:p>
                  </a:txBody>
                  <a:tcPr/>
                </a:tc>
                <a:tc>
                  <a:txBody>
                    <a:bodyPr/>
                    <a:lstStyle/>
                    <a:p>
                      <a:pPr algn="ctr"/>
                      <a:r>
                        <a:rPr lang="de-DE" sz="1800" b="1" dirty="0"/>
                        <a:t>Austausch über Querschnittsthemen </a:t>
                      </a:r>
                      <a:r>
                        <a:rPr lang="de-DE" sz="1800" dirty="0"/>
                        <a:t>der Lehrerinnen- und Lehrerbildung</a:t>
                      </a:r>
                    </a:p>
                  </a:txBody>
                  <a:tcPr/>
                </a:tc>
                <a:tc>
                  <a:txBody>
                    <a:bodyPr/>
                    <a:lstStyle/>
                    <a:p>
                      <a:pPr algn="ctr"/>
                      <a:r>
                        <a:rPr lang="de-DE" sz="1800" b="1" dirty="0"/>
                        <a:t>Vorbereitung von Beschlüssen</a:t>
                      </a:r>
                      <a:r>
                        <a:rPr lang="de-DE" sz="1800" dirty="0"/>
                        <a:t> der Universitätsgremien </a:t>
                      </a:r>
                      <a:r>
                        <a:rPr lang="de-DE" sz="1800" b="1" dirty="0"/>
                        <a:t>über grundsätzliche Fragen </a:t>
                      </a:r>
                      <a:r>
                        <a:rPr lang="de-DE" sz="1800" dirty="0"/>
                        <a:t>der Lehrerinnen- und Lehrerbildung</a:t>
                      </a:r>
                    </a:p>
                  </a:txBody>
                  <a:tcPr/>
                </a:tc>
                <a:extLst>
                  <a:ext uri="{0D108BD9-81ED-4DB2-BD59-A6C34878D82A}">
                    <a16:rowId xmlns:a16="http://schemas.microsoft.com/office/drawing/2014/main" val="50969872"/>
                  </a:ext>
                </a:extLst>
              </a:tr>
            </a:tbl>
          </a:graphicData>
        </a:graphic>
      </p:graphicFrame>
      <p:pic>
        <p:nvPicPr>
          <p:cNvPr id="5" name="Grafik 4">
            <a:extLst>
              <a:ext uri="{FF2B5EF4-FFF2-40B4-BE49-F238E27FC236}">
                <a16:creationId xmlns:a16="http://schemas.microsoft.com/office/drawing/2014/main" id="{9DB9E1CE-A181-4030-A466-5F3958BCD7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8549" y="5891150"/>
            <a:ext cx="660651" cy="841499"/>
          </a:xfrm>
          <a:prstGeom prst="rect">
            <a:avLst/>
          </a:prstGeom>
        </p:spPr>
      </p:pic>
      <p:cxnSp>
        <p:nvCxnSpPr>
          <p:cNvPr id="16" name="Gerader Verbinder 15">
            <a:extLst>
              <a:ext uri="{FF2B5EF4-FFF2-40B4-BE49-F238E27FC236}">
                <a16:creationId xmlns:a16="http://schemas.microsoft.com/office/drawing/2014/main" id="{B0BD2E76-BB21-4D06-B665-B8E09036B7C1}"/>
              </a:ext>
            </a:extLst>
          </p:cNvPr>
          <p:cNvCxnSpPr/>
          <p:nvPr/>
        </p:nvCxnSpPr>
        <p:spPr>
          <a:xfrm>
            <a:off x="3113590" y="2395959"/>
            <a:ext cx="0" cy="3097386"/>
          </a:xfrm>
          <a:prstGeom prst="line">
            <a:avLst/>
          </a:prstGeom>
          <a:ln>
            <a:solidFill>
              <a:srgbClr val="00395B"/>
            </a:solidFill>
          </a:ln>
        </p:spPr>
        <p:style>
          <a:lnRef idx="1">
            <a:schemeClr val="accent1"/>
          </a:lnRef>
          <a:fillRef idx="0">
            <a:schemeClr val="accent1"/>
          </a:fillRef>
          <a:effectRef idx="0">
            <a:schemeClr val="accent1"/>
          </a:effectRef>
          <a:fontRef idx="minor">
            <a:schemeClr val="tx1"/>
          </a:fontRef>
        </p:style>
      </p:cxnSp>
      <p:cxnSp>
        <p:nvCxnSpPr>
          <p:cNvPr id="17" name="Gerader Verbinder 16">
            <a:extLst>
              <a:ext uri="{FF2B5EF4-FFF2-40B4-BE49-F238E27FC236}">
                <a16:creationId xmlns:a16="http://schemas.microsoft.com/office/drawing/2014/main" id="{931FE6AB-A9BF-4DF5-AA18-5A4922F9AB99}"/>
              </a:ext>
            </a:extLst>
          </p:cNvPr>
          <p:cNvCxnSpPr/>
          <p:nvPr/>
        </p:nvCxnSpPr>
        <p:spPr>
          <a:xfrm>
            <a:off x="5314709" y="2395959"/>
            <a:ext cx="0" cy="3097386"/>
          </a:xfrm>
          <a:prstGeom prst="line">
            <a:avLst/>
          </a:prstGeom>
          <a:ln>
            <a:solidFill>
              <a:srgbClr val="00395B"/>
            </a:solidFill>
          </a:ln>
        </p:spPr>
        <p:style>
          <a:lnRef idx="1">
            <a:schemeClr val="accent1"/>
          </a:lnRef>
          <a:fillRef idx="0">
            <a:schemeClr val="accent1"/>
          </a:fillRef>
          <a:effectRef idx="0">
            <a:schemeClr val="accent1"/>
          </a:effectRef>
          <a:fontRef idx="minor">
            <a:schemeClr val="tx1"/>
          </a:fontRef>
        </p:style>
      </p:cxnSp>
      <p:cxnSp>
        <p:nvCxnSpPr>
          <p:cNvPr id="18" name="Gerader Verbinder 17">
            <a:extLst>
              <a:ext uri="{FF2B5EF4-FFF2-40B4-BE49-F238E27FC236}">
                <a16:creationId xmlns:a16="http://schemas.microsoft.com/office/drawing/2014/main" id="{07AD629B-8C52-42C6-A903-9573F51F9489}"/>
              </a:ext>
            </a:extLst>
          </p:cNvPr>
          <p:cNvCxnSpPr/>
          <p:nvPr/>
        </p:nvCxnSpPr>
        <p:spPr>
          <a:xfrm>
            <a:off x="7502324" y="2395959"/>
            <a:ext cx="0" cy="3097386"/>
          </a:xfrm>
          <a:prstGeom prst="line">
            <a:avLst/>
          </a:prstGeom>
          <a:ln>
            <a:solidFill>
              <a:srgbClr val="00395B"/>
            </a:solidFill>
          </a:ln>
        </p:spPr>
        <p:style>
          <a:lnRef idx="1">
            <a:schemeClr val="accent1"/>
          </a:lnRef>
          <a:fillRef idx="0">
            <a:schemeClr val="accent1"/>
          </a:fillRef>
          <a:effectRef idx="0">
            <a:schemeClr val="accent1"/>
          </a:effectRef>
          <a:fontRef idx="minor">
            <a:schemeClr val="tx1"/>
          </a:fontRef>
        </p:style>
      </p:cxnSp>
      <p:cxnSp>
        <p:nvCxnSpPr>
          <p:cNvPr id="19" name="Gerader Verbinder 18">
            <a:extLst>
              <a:ext uri="{FF2B5EF4-FFF2-40B4-BE49-F238E27FC236}">
                <a16:creationId xmlns:a16="http://schemas.microsoft.com/office/drawing/2014/main" id="{B2521429-2E1F-4287-9F33-52F64AFF6FFB}"/>
              </a:ext>
            </a:extLst>
          </p:cNvPr>
          <p:cNvCxnSpPr/>
          <p:nvPr/>
        </p:nvCxnSpPr>
        <p:spPr>
          <a:xfrm>
            <a:off x="9703443" y="2395959"/>
            <a:ext cx="0" cy="3097386"/>
          </a:xfrm>
          <a:prstGeom prst="line">
            <a:avLst/>
          </a:prstGeom>
          <a:ln>
            <a:solidFill>
              <a:srgbClr val="00395B"/>
            </a:solidFill>
          </a:ln>
        </p:spPr>
        <p:style>
          <a:lnRef idx="1">
            <a:schemeClr val="accent1"/>
          </a:lnRef>
          <a:fillRef idx="0">
            <a:schemeClr val="accent1"/>
          </a:fillRef>
          <a:effectRef idx="0">
            <a:schemeClr val="accent1"/>
          </a:effectRef>
          <a:fontRef idx="minor">
            <a:schemeClr val="tx1"/>
          </a:fontRef>
        </p:style>
      </p:cxnSp>
      <p:sp>
        <p:nvSpPr>
          <p:cNvPr id="20" name="Rechteck 19">
            <a:extLst>
              <a:ext uri="{FF2B5EF4-FFF2-40B4-BE49-F238E27FC236}">
                <a16:creationId xmlns:a16="http://schemas.microsoft.com/office/drawing/2014/main" id="{E7BFFBDA-CD8D-4985-8F6C-3564CDBF6EC1}"/>
              </a:ext>
            </a:extLst>
          </p:cNvPr>
          <p:cNvSpPr/>
          <p:nvPr/>
        </p:nvSpPr>
        <p:spPr>
          <a:xfrm>
            <a:off x="838200" y="5665568"/>
            <a:ext cx="10417203" cy="584775"/>
          </a:xfrm>
          <a:prstGeom prst="rect">
            <a:avLst/>
          </a:prstGeom>
        </p:spPr>
        <p:txBody>
          <a:bodyPr wrap="square">
            <a:spAutoFit/>
          </a:bodyPr>
          <a:lstStyle/>
          <a:p>
            <a:r>
              <a:rPr lang="de-DE" sz="1600" dirty="0"/>
              <a:t>§2</a:t>
            </a:r>
            <a:r>
              <a:rPr lang="de-DE" sz="1600" b="1" dirty="0">
                <a:solidFill>
                  <a:srgbClr val="00395B"/>
                </a:solidFill>
              </a:rPr>
              <a:t> </a:t>
            </a:r>
            <a:r>
              <a:rPr lang="de-DE" sz="1600" dirty="0"/>
              <a:t>Satzung des Gemeinsamen Ausschusses für Lehrerinnen- und </a:t>
            </a:r>
            <a:br>
              <a:rPr lang="de-DE" sz="1600" dirty="0"/>
            </a:br>
            <a:r>
              <a:rPr lang="de-DE" sz="1600" dirty="0"/>
              <a:t>Lehrerbildung (</a:t>
            </a:r>
            <a:r>
              <a:rPr lang="de-DE" sz="1600" dirty="0" err="1"/>
              <a:t>GAfL</a:t>
            </a:r>
            <a:r>
              <a:rPr lang="de-DE" sz="1600" dirty="0"/>
              <a:t>) an der Europa-Universität Flensburg (i. d. F. vom 18.01.2023)</a:t>
            </a:r>
          </a:p>
        </p:txBody>
      </p:sp>
    </p:spTree>
    <p:extLst>
      <p:ext uri="{BB962C8B-B14F-4D97-AF65-F5344CB8AC3E}">
        <p14:creationId xmlns:p14="http://schemas.microsoft.com/office/powerpoint/2010/main" val="709371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57F8D-1126-47CF-95FB-BA81743AA5FE}"/>
              </a:ext>
            </a:extLst>
          </p:cNvPr>
          <p:cNvSpPr>
            <a:spLocks noGrp="1"/>
          </p:cNvSpPr>
          <p:nvPr>
            <p:ph type="title"/>
          </p:nvPr>
        </p:nvSpPr>
        <p:spPr>
          <a:xfrm>
            <a:off x="838200" y="885825"/>
            <a:ext cx="10515600" cy="804863"/>
          </a:xfrm>
        </p:spPr>
        <p:txBody>
          <a:bodyPr/>
          <a:lstStyle/>
          <a:p>
            <a:r>
              <a:rPr lang="de-DE" b="1" dirty="0">
                <a:solidFill>
                  <a:srgbClr val="00395B"/>
                </a:solidFill>
              </a:rPr>
              <a:t>Arbeitsweise</a:t>
            </a:r>
          </a:p>
        </p:txBody>
      </p:sp>
      <p:sp>
        <p:nvSpPr>
          <p:cNvPr id="3" name="Inhaltsplatzhalter 2">
            <a:extLst>
              <a:ext uri="{FF2B5EF4-FFF2-40B4-BE49-F238E27FC236}">
                <a16:creationId xmlns:a16="http://schemas.microsoft.com/office/drawing/2014/main" id="{7593FFA2-BD53-4EEC-8C50-9E8DDB3551F6}"/>
              </a:ext>
            </a:extLst>
          </p:cNvPr>
          <p:cNvSpPr>
            <a:spLocks noGrp="1"/>
          </p:cNvSpPr>
          <p:nvPr>
            <p:ph idx="1"/>
          </p:nvPr>
        </p:nvSpPr>
        <p:spPr>
          <a:xfrm>
            <a:off x="838200" y="1825625"/>
            <a:ext cx="10515600" cy="4351338"/>
          </a:xfrm>
        </p:spPr>
        <p:txBody>
          <a:bodyPr>
            <a:normAutofit/>
          </a:bodyPr>
          <a:lstStyle/>
          <a:p>
            <a:pPr>
              <a:buFont typeface="Wingdings" panose="05000000000000000000" pitchFamily="2" charset="2"/>
              <a:buChar char="§"/>
            </a:pPr>
            <a:r>
              <a:rPr lang="de-DE" dirty="0"/>
              <a:t>Die Geschäftsführung des </a:t>
            </a:r>
            <a:r>
              <a:rPr lang="de-DE" dirty="0" err="1"/>
              <a:t>GAfL</a:t>
            </a:r>
            <a:r>
              <a:rPr lang="de-DE" dirty="0"/>
              <a:t> wird von der Geschäftsführung des </a:t>
            </a:r>
            <a:r>
              <a:rPr lang="de-DE" dirty="0" err="1"/>
              <a:t>ZfL</a:t>
            </a:r>
            <a:r>
              <a:rPr lang="de-DE" dirty="0"/>
              <a:t> wahrgenommen.</a:t>
            </a:r>
          </a:p>
          <a:p>
            <a:pPr>
              <a:buFont typeface="Wingdings" panose="05000000000000000000" pitchFamily="2" charset="2"/>
              <a:buChar char="§"/>
            </a:pPr>
            <a:r>
              <a:rPr lang="de-DE" dirty="0"/>
              <a:t>Der </a:t>
            </a:r>
            <a:r>
              <a:rPr lang="de-DE" dirty="0" err="1"/>
              <a:t>GAfL</a:t>
            </a:r>
            <a:r>
              <a:rPr lang="de-DE" dirty="0"/>
              <a:t> tagt aktuell drei Mal pro Semester (laut Satzung zwei Mal); er kann themenbezogene Arbeitsgruppen einrichten, die ihm berichtspflichtig sind.</a:t>
            </a:r>
          </a:p>
          <a:p>
            <a:pPr>
              <a:buFont typeface="Wingdings" panose="05000000000000000000" pitchFamily="2" charset="2"/>
              <a:buChar char="§"/>
            </a:pPr>
            <a:r>
              <a:rPr lang="de-DE" dirty="0"/>
              <a:t>Der </a:t>
            </a:r>
            <a:r>
              <a:rPr lang="de-DE" dirty="0" err="1"/>
              <a:t>GAfL</a:t>
            </a:r>
            <a:r>
              <a:rPr lang="de-DE" dirty="0"/>
              <a:t> berichtet den Fakultätskonventen, dem Präsidium und dem Senat einmal im Jahr.</a:t>
            </a:r>
            <a:br>
              <a:rPr lang="de-DE" dirty="0"/>
            </a:br>
            <a:endParaRPr lang="de-DE" dirty="0"/>
          </a:p>
          <a:p>
            <a:pPr marL="0" indent="0">
              <a:buNone/>
            </a:pPr>
            <a:endParaRPr lang="de-DE" dirty="0"/>
          </a:p>
          <a:p>
            <a:pPr marL="0" indent="0">
              <a:buNone/>
            </a:pPr>
            <a:endParaRPr lang="de-DE" dirty="0"/>
          </a:p>
        </p:txBody>
      </p:sp>
      <p:pic>
        <p:nvPicPr>
          <p:cNvPr id="4" name="Grafik 3">
            <a:extLst>
              <a:ext uri="{FF2B5EF4-FFF2-40B4-BE49-F238E27FC236}">
                <a16:creationId xmlns:a16="http://schemas.microsoft.com/office/drawing/2014/main" id="{4ED18F51-A000-4FD6-BBB6-CE0EE028FF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554" y="350837"/>
            <a:ext cx="1852046" cy="453807"/>
          </a:xfrm>
          <a:prstGeom prst="rect">
            <a:avLst/>
          </a:prstGeom>
        </p:spPr>
      </p:pic>
      <p:pic>
        <p:nvPicPr>
          <p:cNvPr id="5" name="Grafik 4">
            <a:extLst>
              <a:ext uri="{FF2B5EF4-FFF2-40B4-BE49-F238E27FC236}">
                <a16:creationId xmlns:a16="http://schemas.microsoft.com/office/drawing/2014/main" id="{9DB9E1CE-A181-4030-A466-5F3958BCD7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8549" y="5891150"/>
            <a:ext cx="660651" cy="841499"/>
          </a:xfrm>
          <a:prstGeom prst="rect">
            <a:avLst/>
          </a:prstGeom>
        </p:spPr>
      </p:pic>
      <p:sp>
        <p:nvSpPr>
          <p:cNvPr id="13" name="Rechteck 12">
            <a:extLst>
              <a:ext uri="{FF2B5EF4-FFF2-40B4-BE49-F238E27FC236}">
                <a16:creationId xmlns:a16="http://schemas.microsoft.com/office/drawing/2014/main" id="{A03C3385-E2FE-4CD5-AC92-DE4DD6849250}"/>
              </a:ext>
            </a:extLst>
          </p:cNvPr>
          <p:cNvSpPr/>
          <p:nvPr/>
        </p:nvSpPr>
        <p:spPr>
          <a:xfrm>
            <a:off x="887398" y="5727124"/>
            <a:ext cx="10417203" cy="584775"/>
          </a:xfrm>
          <a:prstGeom prst="rect">
            <a:avLst/>
          </a:prstGeom>
        </p:spPr>
        <p:txBody>
          <a:bodyPr wrap="square">
            <a:spAutoFit/>
          </a:bodyPr>
          <a:lstStyle/>
          <a:p>
            <a:r>
              <a:rPr lang="de-DE" sz="1600" dirty="0"/>
              <a:t>§5</a:t>
            </a:r>
            <a:r>
              <a:rPr lang="de-DE" sz="1600" b="1" dirty="0">
                <a:solidFill>
                  <a:srgbClr val="00395B"/>
                </a:solidFill>
              </a:rPr>
              <a:t> </a:t>
            </a:r>
            <a:r>
              <a:rPr lang="de-DE" sz="1600" dirty="0"/>
              <a:t>Satzung des Gemeinsamen Ausschusses für Lehrerinnen- und </a:t>
            </a:r>
            <a:br>
              <a:rPr lang="de-DE" sz="1600" dirty="0"/>
            </a:br>
            <a:r>
              <a:rPr lang="de-DE" sz="1600" dirty="0"/>
              <a:t>Lehrerbildung (</a:t>
            </a:r>
            <a:r>
              <a:rPr lang="de-DE" sz="1600" dirty="0" err="1"/>
              <a:t>GAfL</a:t>
            </a:r>
            <a:r>
              <a:rPr lang="de-DE" sz="1600" dirty="0"/>
              <a:t>) an der Europa-Universität Flensburg (i. d. F. vom 18.01.2023)</a:t>
            </a:r>
          </a:p>
        </p:txBody>
      </p:sp>
    </p:spTree>
    <p:extLst>
      <p:ext uri="{BB962C8B-B14F-4D97-AF65-F5344CB8AC3E}">
        <p14:creationId xmlns:p14="http://schemas.microsoft.com/office/powerpoint/2010/main" val="42693858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57F8D-1126-47CF-95FB-BA81743AA5FE}"/>
              </a:ext>
            </a:extLst>
          </p:cNvPr>
          <p:cNvSpPr>
            <a:spLocks noGrp="1"/>
          </p:cNvSpPr>
          <p:nvPr>
            <p:ph type="title"/>
          </p:nvPr>
        </p:nvSpPr>
        <p:spPr>
          <a:xfrm>
            <a:off x="838200" y="885825"/>
            <a:ext cx="10515600" cy="804863"/>
          </a:xfrm>
        </p:spPr>
        <p:txBody>
          <a:bodyPr/>
          <a:lstStyle/>
          <a:p>
            <a:r>
              <a:rPr lang="de-DE" b="1" dirty="0">
                <a:solidFill>
                  <a:srgbClr val="00395B"/>
                </a:solidFill>
              </a:rPr>
              <a:t>Aktuelle Themen</a:t>
            </a:r>
          </a:p>
        </p:txBody>
      </p:sp>
      <p:sp>
        <p:nvSpPr>
          <p:cNvPr id="3" name="Inhaltsplatzhalter 2">
            <a:extLst>
              <a:ext uri="{FF2B5EF4-FFF2-40B4-BE49-F238E27FC236}">
                <a16:creationId xmlns:a16="http://schemas.microsoft.com/office/drawing/2014/main" id="{7593FFA2-BD53-4EEC-8C50-9E8DDB3551F6}"/>
              </a:ext>
            </a:extLst>
          </p:cNvPr>
          <p:cNvSpPr>
            <a:spLocks noGrp="1"/>
          </p:cNvSpPr>
          <p:nvPr>
            <p:ph idx="1"/>
          </p:nvPr>
        </p:nvSpPr>
        <p:spPr>
          <a:xfrm>
            <a:off x="838200" y="1825625"/>
            <a:ext cx="10515600" cy="4351338"/>
          </a:xfrm>
        </p:spPr>
        <p:txBody>
          <a:bodyPr>
            <a:normAutofit/>
          </a:bodyPr>
          <a:lstStyle/>
          <a:p>
            <a:pPr marL="0" indent="0">
              <a:buNone/>
            </a:pPr>
            <a:r>
              <a:rPr lang="de-DE" dirty="0"/>
              <a:t>1. Studierende als Vertretungslehrkräfte</a:t>
            </a:r>
          </a:p>
          <a:p>
            <a:pPr marL="0" indent="0">
              <a:buNone/>
            </a:pPr>
            <a:endParaRPr lang="de-DE" dirty="0"/>
          </a:p>
          <a:p>
            <a:pPr>
              <a:buFont typeface="Wingdings" pitchFamily="2" charset="2"/>
              <a:buChar char="à"/>
            </a:pPr>
            <a:r>
              <a:rPr lang="de-DE" dirty="0">
                <a:sym typeface="Wingdings" pitchFamily="2" charset="2"/>
              </a:rPr>
              <a:t> Tag der Lehrkräftebildung mit Fokusthema (20.11.24)</a:t>
            </a:r>
          </a:p>
          <a:p>
            <a:pPr marL="0" indent="0">
              <a:buNone/>
            </a:pPr>
            <a:r>
              <a:rPr lang="de-DE" dirty="0">
                <a:sym typeface="Wingdings" pitchFamily="2" charset="2"/>
              </a:rPr>
              <a:t>(wissenschaftliche Vorträge, Austausch mit verschiedenen </a:t>
            </a:r>
            <a:r>
              <a:rPr lang="de-DE" dirty="0" err="1">
                <a:sym typeface="Wingdings" pitchFamily="2" charset="2"/>
              </a:rPr>
              <a:t>Akteur:innen</a:t>
            </a:r>
            <a:r>
              <a:rPr lang="de-DE" dirty="0">
                <a:sym typeface="Wingdings" pitchFamily="2" charset="2"/>
              </a:rPr>
              <a:t>, Podiumsdiskussion…)</a:t>
            </a:r>
            <a:br>
              <a:rPr lang="de-DE" dirty="0"/>
            </a:br>
            <a:endParaRPr lang="de-DE" dirty="0"/>
          </a:p>
          <a:p>
            <a:pPr marL="0" indent="0">
              <a:buNone/>
            </a:pPr>
            <a:endParaRPr lang="de-DE" dirty="0"/>
          </a:p>
          <a:p>
            <a:pPr marL="0" indent="0">
              <a:buNone/>
            </a:pPr>
            <a:endParaRPr lang="de-DE" dirty="0"/>
          </a:p>
        </p:txBody>
      </p:sp>
      <p:pic>
        <p:nvPicPr>
          <p:cNvPr id="4" name="Grafik 3">
            <a:extLst>
              <a:ext uri="{FF2B5EF4-FFF2-40B4-BE49-F238E27FC236}">
                <a16:creationId xmlns:a16="http://schemas.microsoft.com/office/drawing/2014/main" id="{4ED18F51-A000-4FD6-BBB6-CE0EE028FF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554" y="350837"/>
            <a:ext cx="1852046" cy="453807"/>
          </a:xfrm>
          <a:prstGeom prst="rect">
            <a:avLst/>
          </a:prstGeom>
        </p:spPr>
      </p:pic>
      <p:pic>
        <p:nvPicPr>
          <p:cNvPr id="5" name="Grafik 4">
            <a:extLst>
              <a:ext uri="{FF2B5EF4-FFF2-40B4-BE49-F238E27FC236}">
                <a16:creationId xmlns:a16="http://schemas.microsoft.com/office/drawing/2014/main" id="{9DB9E1CE-A181-4030-A466-5F3958BCD7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8549" y="5891150"/>
            <a:ext cx="660651" cy="841499"/>
          </a:xfrm>
          <a:prstGeom prst="rect">
            <a:avLst/>
          </a:prstGeom>
        </p:spPr>
      </p:pic>
    </p:spTree>
    <p:extLst>
      <p:ext uri="{BB962C8B-B14F-4D97-AF65-F5344CB8AC3E}">
        <p14:creationId xmlns:p14="http://schemas.microsoft.com/office/powerpoint/2010/main" val="3926814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57F8D-1126-47CF-95FB-BA81743AA5FE}"/>
              </a:ext>
            </a:extLst>
          </p:cNvPr>
          <p:cNvSpPr>
            <a:spLocks noGrp="1"/>
          </p:cNvSpPr>
          <p:nvPr>
            <p:ph type="title"/>
          </p:nvPr>
        </p:nvSpPr>
        <p:spPr>
          <a:xfrm>
            <a:off x="838200" y="885825"/>
            <a:ext cx="10515600" cy="804863"/>
          </a:xfrm>
        </p:spPr>
        <p:txBody>
          <a:bodyPr/>
          <a:lstStyle/>
          <a:p>
            <a:r>
              <a:rPr lang="de-DE" b="1" dirty="0">
                <a:solidFill>
                  <a:srgbClr val="00395B"/>
                </a:solidFill>
              </a:rPr>
              <a:t>Aktuelle Themen</a:t>
            </a:r>
          </a:p>
        </p:txBody>
      </p:sp>
      <p:sp>
        <p:nvSpPr>
          <p:cNvPr id="3" name="Inhaltsplatzhalter 2">
            <a:extLst>
              <a:ext uri="{FF2B5EF4-FFF2-40B4-BE49-F238E27FC236}">
                <a16:creationId xmlns:a16="http://schemas.microsoft.com/office/drawing/2014/main" id="{7593FFA2-BD53-4EEC-8C50-9E8DDB3551F6}"/>
              </a:ext>
            </a:extLst>
          </p:cNvPr>
          <p:cNvSpPr>
            <a:spLocks noGrp="1"/>
          </p:cNvSpPr>
          <p:nvPr>
            <p:ph idx="1"/>
          </p:nvPr>
        </p:nvSpPr>
        <p:spPr>
          <a:xfrm>
            <a:off x="838200" y="1825625"/>
            <a:ext cx="10515600" cy="4351338"/>
          </a:xfrm>
        </p:spPr>
        <p:txBody>
          <a:bodyPr>
            <a:normAutofit/>
          </a:bodyPr>
          <a:lstStyle/>
          <a:p>
            <a:pPr marL="0" indent="0">
              <a:buNone/>
            </a:pPr>
            <a:r>
              <a:rPr lang="de-DE" dirty="0"/>
              <a:t>2. Digitalisierung (KI in Hochschule und Schule)</a:t>
            </a:r>
          </a:p>
          <a:p>
            <a:pPr marL="0" indent="0">
              <a:buNone/>
            </a:pPr>
            <a:endParaRPr lang="de-DE" dirty="0"/>
          </a:p>
          <a:p>
            <a:pPr>
              <a:buFont typeface="Wingdings" pitchFamily="2" charset="2"/>
              <a:buChar char="à"/>
            </a:pPr>
            <a:r>
              <a:rPr lang="de-DE" dirty="0">
                <a:sym typeface="Wingdings" pitchFamily="2" charset="2"/>
              </a:rPr>
              <a:t> Vernetzung mit LIDDI</a:t>
            </a:r>
          </a:p>
          <a:p>
            <a:pPr>
              <a:buFont typeface="Wingdings" pitchFamily="2" charset="2"/>
              <a:buChar char="à"/>
            </a:pPr>
            <a:r>
              <a:rPr lang="de-DE" dirty="0">
                <a:sym typeface="Wingdings" pitchFamily="2" charset="2"/>
              </a:rPr>
              <a:t> Hauptfokus: Hochschuldidaktik</a:t>
            </a:r>
          </a:p>
          <a:p>
            <a:pPr>
              <a:buFont typeface="Wingdings" pitchFamily="2" charset="2"/>
              <a:buChar char="à"/>
            </a:pPr>
            <a:r>
              <a:rPr lang="de-DE" dirty="0"/>
              <a:t> Infrastruktur</a:t>
            </a:r>
          </a:p>
          <a:p>
            <a:pPr>
              <a:buFont typeface="Wingdings" pitchFamily="2" charset="2"/>
              <a:buChar char="à"/>
            </a:pPr>
            <a:r>
              <a:rPr lang="de-DE" dirty="0"/>
              <a:t> rechtliche Aspekte</a:t>
            </a:r>
          </a:p>
          <a:p>
            <a:pPr>
              <a:buFont typeface="Wingdings" pitchFamily="2" charset="2"/>
              <a:buChar char="à"/>
            </a:pPr>
            <a:r>
              <a:rPr lang="de-DE" dirty="0"/>
              <a:t> …</a:t>
            </a:r>
            <a:br>
              <a:rPr lang="de-DE" dirty="0"/>
            </a:br>
            <a:endParaRPr lang="de-DE" dirty="0"/>
          </a:p>
          <a:p>
            <a:pPr marL="0" indent="0">
              <a:buNone/>
            </a:pPr>
            <a:endParaRPr lang="de-DE" dirty="0"/>
          </a:p>
          <a:p>
            <a:pPr marL="0" indent="0">
              <a:buNone/>
            </a:pPr>
            <a:endParaRPr lang="de-DE" dirty="0"/>
          </a:p>
        </p:txBody>
      </p:sp>
      <p:pic>
        <p:nvPicPr>
          <p:cNvPr id="4" name="Grafik 3">
            <a:extLst>
              <a:ext uri="{FF2B5EF4-FFF2-40B4-BE49-F238E27FC236}">
                <a16:creationId xmlns:a16="http://schemas.microsoft.com/office/drawing/2014/main" id="{4ED18F51-A000-4FD6-BBB6-CE0EE028FF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554" y="350837"/>
            <a:ext cx="1852046" cy="453807"/>
          </a:xfrm>
          <a:prstGeom prst="rect">
            <a:avLst/>
          </a:prstGeom>
        </p:spPr>
      </p:pic>
      <p:pic>
        <p:nvPicPr>
          <p:cNvPr id="5" name="Grafik 4">
            <a:extLst>
              <a:ext uri="{FF2B5EF4-FFF2-40B4-BE49-F238E27FC236}">
                <a16:creationId xmlns:a16="http://schemas.microsoft.com/office/drawing/2014/main" id="{9DB9E1CE-A181-4030-A466-5F3958BCD7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8549" y="5891150"/>
            <a:ext cx="660651" cy="841499"/>
          </a:xfrm>
          <a:prstGeom prst="rect">
            <a:avLst/>
          </a:prstGeom>
        </p:spPr>
      </p:pic>
    </p:spTree>
    <p:extLst>
      <p:ext uri="{BB962C8B-B14F-4D97-AF65-F5344CB8AC3E}">
        <p14:creationId xmlns:p14="http://schemas.microsoft.com/office/powerpoint/2010/main" val="22818294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C57F8D-1126-47CF-95FB-BA81743AA5FE}"/>
              </a:ext>
            </a:extLst>
          </p:cNvPr>
          <p:cNvSpPr>
            <a:spLocks noGrp="1"/>
          </p:cNvSpPr>
          <p:nvPr>
            <p:ph type="title"/>
          </p:nvPr>
        </p:nvSpPr>
        <p:spPr>
          <a:xfrm>
            <a:off x="838200" y="885825"/>
            <a:ext cx="10515600" cy="804863"/>
          </a:xfrm>
        </p:spPr>
        <p:txBody>
          <a:bodyPr/>
          <a:lstStyle/>
          <a:p>
            <a:r>
              <a:rPr lang="de-DE" b="1" dirty="0">
                <a:solidFill>
                  <a:srgbClr val="00395B"/>
                </a:solidFill>
              </a:rPr>
              <a:t>Aktuelle Themen</a:t>
            </a:r>
          </a:p>
        </p:txBody>
      </p:sp>
      <p:sp>
        <p:nvSpPr>
          <p:cNvPr id="3" name="Inhaltsplatzhalter 2">
            <a:extLst>
              <a:ext uri="{FF2B5EF4-FFF2-40B4-BE49-F238E27FC236}">
                <a16:creationId xmlns:a16="http://schemas.microsoft.com/office/drawing/2014/main" id="{7593FFA2-BD53-4EEC-8C50-9E8DDB3551F6}"/>
              </a:ext>
            </a:extLst>
          </p:cNvPr>
          <p:cNvSpPr>
            <a:spLocks noGrp="1"/>
          </p:cNvSpPr>
          <p:nvPr>
            <p:ph idx="1"/>
          </p:nvPr>
        </p:nvSpPr>
        <p:spPr>
          <a:xfrm>
            <a:off x="838200" y="1825625"/>
            <a:ext cx="10515600" cy="4351338"/>
          </a:xfrm>
        </p:spPr>
        <p:txBody>
          <a:bodyPr>
            <a:normAutofit/>
          </a:bodyPr>
          <a:lstStyle/>
          <a:p>
            <a:pPr marL="0" indent="0">
              <a:buNone/>
            </a:pPr>
            <a:r>
              <a:rPr lang="de-DE" dirty="0"/>
              <a:t>3. Studienstruktur</a:t>
            </a:r>
          </a:p>
          <a:p>
            <a:pPr marL="0" indent="0">
              <a:buNone/>
            </a:pPr>
            <a:endParaRPr lang="de-DE" dirty="0"/>
          </a:p>
          <a:p>
            <a:pPr>
              <a:buFont typeface="Wingdings" pitchFamily="2" charset="2"/>
              <a:buChar char="à"/>
            </a:pPr>
            <a:r>
              <a:rPr lang="de-DE" dirty="0">
                <a:sym typeface="Wingdings" pitchFamily="2" charset="2"/>
              </a:rPr>
              <a:t> Blick auf Studienverläufe nach verschiedenen Fächerkombinationen</a:t>
            </a:r>
            <a:br>
              <a:rPr lang="de-DE" dirty="0"/>
            </a:br>
            <a:endParaRPr lang="de-DE" dirty="0"/>
          </a:p>
          <a:p>
            <a:pPr marL="0" indent="0">
              <a:buNone/>
            </a:pPr>
            <a:endParaRPr lang="de-DE" dirty="0"/>
          </a:p>
          <a:p>
            <a:pPr marL="0" indent="0">
              <a:buNone/>
            </a:pPr>
            <a:endParaRPr lang="de-DE" dirty="0"/>
          </a:p>
        </p:txBody>
      </p:sp>
      <p:pic>
        <p:nvPicPr>
          <p:cNvPr id="4" name="Grafik 3">
            <a:extLst>
              <a:ext uri="{FF2B5EF4-FFF2-40B4-BE49-F238E27FC236}">
                <a16:creationId xmlns:a16="http://schemas.microsoft.com/office/drawing/2014/main" id="{4ED18F51-A000-4FD6-BBB6-CE0EE028FF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554" y="350837"/>
            <a:ext cx="1852046" cy="453807"/>
          </a:xfrm>
          <a:prstGeom prst="rect">
            <a:avLst/>
          </a:prstGeom>
        </p:spPr>
      </p:pic>
      <p:pic>
        <p:nvPicPr>
          <p:cNvPr id="5" name="Grafik 4">
            <a:extLst>
              <a:ext uri="{FF2B5EF4-FFF2-40B4-BE49-F238E27FC236}">
                <a16:creationId xmlns:a16="http://schemas.microsoft.com/office/drawing/2014/main" id="{9DB9E1CE-A181-4030-A466-5F3958BCD7D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58549" y="5891150"/>
            <a:ext cx="660651" cy="841499"/>
          </a:xfrm>
          <a:prstGeom prst="rect">
            <a:avLst/>
          </a:prstGeom>
        </p:spPr>
      </p:pic>
    </p:spTree>
    <p:extLst>
      <p:ext uri="{BB962C8B-B14F-4D97-AF65-F5344CB8AC3E}">
        <p14:creationId xmlns:p14="http://schemas.microsoft.com/office/powerpoint/2010/main" val="378835345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707</Words>
  <Application>Microsoft Macintosh PowerPoint</Application>
  <PresentationFormat>Breitbild</PresentationFormat>
  <Paragraphs>72</Paragraphs>
  <Slides>10</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10</vt:i4>
      </vt:variant>
    </vt:vector>
  </HeadingPairs>
  <TitlesOfParts>
    <vt:vector size="15" baseType="lpstr">
      <vt:lpstr>Arial</vt:lpstr>
      <vt:lpstr>Calibri</vt:lpstr>
      <vt:lpstr>Calibri Light</vt:lpstr>
      <vt:lpstr>Wingdings</vt:lpstr>
      <vt:lpstr>Office</vt:lpstr>
      <vt:lpstr>Gemeinsamer Ausschuss für  Lehrerinnen- und Lehrerbildung (GAfL)</vt:lpstr>
      <vt:lpstr>PowerPoint-Präsentation</vt:lpstr>
      <vt:lpstr>Verbindung zum/Abgrenzung vom ZfL</vt:lpstr>
      <vt:lpstr>Selbstverständnis des GAfL</vt:lpstr>
      <vt:lpstr>Aufgaben (laut Satzung)</vt:lpstr>
      <vt:lpstr>Arbeitsweise</vt:lpstr>
      <vt:lpstr>Aktuelle Themen</vt:lpstr>
      <vt:lpstr>Aktuelle Themen</vt:lpstr>
      <vt:lpstr>Aktuelle Themen</vt:lpstr>
      <vt:lpstr>Aktuelle Themen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Herzlich willkommen im  Zentrum für Lehrerinnen- und Lehrerbildung</dc:title>
  <dc:creator>Biederbeck, Ina</dc:creator>
  <cp:lastModifiedBy>Johanna Fay</cp:lastModifiedBy>
  <cp:revision>111</cp:revision>
  <dcterms:created xsi:type="dcterms:W3CDTF">2022-10-04T16:58:08Z</dcterms:created>
  <dcterms:modified xsi:type="dcterms:W3CDTF">2024-06-12T10:13:08Z</dcterms:modified>
</cp:coreProperties>
</file>