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4" r:id="rId2"/>
    <p:sldId id="285" r:id="rId3"/>
    <p:sldId id="259" r:id="rId4"/>
    <p:sldId id="263" r:id="rId5"/>
    <p:sldId id="256" r:id="rId6"/>
    <p:sldId id="265" r:id="rId7"/>
    <p:sldId id="266" r:id="rId8"/>
    <p:sldId id="257" r:id="rId9"/>
    <p:sldId id="359" r:id="rId10"/>
    <p:sldId id="354" r:id="rId11"/>
    <p:sldId id="271" r:id="rId12"/>
    <p:sldId id="275" r:id="rId13"/>
    <p:sldId id="276" r:id="rId14"/>
    <p:sldId id="277" r:id="rId15"/>
    <p:sldId id="278" r:id="rId16"/>
    <p:sldId id="357" r:id="rId17"/>
    <p:sldId id="273" r:id="rId18"/>
    <p:sldId id="356" r:id="rId19"/>
    <p:sldId id="260" r:id="rId20"/>
    <p:sldId id="281" r:id="rId21"/>
    <p:sldId id="282" r:id="rId22"/>
    <p:sldId id="283" r:id="rId23"/>
    <p:sldId id="267" r:id="rId24"/>
    <p:sldId id="280" r:id="rId25"/>
    <p:sldId id="261" r:id="rId26"/>
    <p:sldId id="262" r:id="rId27"/>
    <p:sldId id="358" r:id="rId28"/>
    <p:sldId id="361" r:id="rId29"/>
    <p:sldId id="362" r:id="rId30"/>
    <p:sldId id="269" r:id="rId31"/>
    <p:sldId id="270" r:id="rId32"/>
    <p:sldId id="363"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5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27B1A-6140-484E-A435-3CD2ECE8BFBC}" type="datetimeFigureOut">
              <a:rPr lang="de-DE" smtClean="0"/>
              <a:t>14.10.2023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22F38-0059-4802-A4D3-BFF569C50C2F}" type="slidenum">
              <a:rPr lang="de-DE" smtClean="0"/>
              <a:t>‹Nr.›</a:t>
            </a:fld>
            <a:endParaRPr lang="de-DE"/>
          </a:p>
        </p:txBody>
      </p:sp>
    </p:spTree>
    <p:extLst>
      <p:ext uri="{BB962C8B-B14F-4D97-AF65-F5344CB8AC3E}">
        <p14:creationId xmlns:p14="http://schemas.microsoft.com/office/powerpoint/2010/main" val="3362670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1EFFA158-C0C3-278A-3DBE-F130AE9C1BF3}"/>
              </a:ext>
            </a:extLst>
          </p:cNvPr>
          <p:cNvSpPr>
            <a:spLocks noGrp="1" noChangeArrowheads="1"/>
          </p:cNvSpPr>
          <p:nvPr>
            <p:ph type="sldNum" sz="quarter" idx="5"/>
          </p:nvPr>
        </p:nvSpPr>
        <p:spPr>
          <a:noFill/>
        </p:spPr>
        <p:txBody>
          <a:bodyPr/>
          <a:lstStyle>
            <a:lvl1pPr defTabSz="990600" eaLnBrk="0" hangingPunct="0">
              <a:spcBef>
                <a:spcPct val="30000"/>
              </a:spcBef>
              <a:defRPr sz="1200">
                <a:solidFill>
                  <a:schemeClr val="tx1"/>
                </a:solidFill>
                <a:latin typeface="Arial" panose="020B0604020202020204" pitchFamily="34" charset="0"/>
              </a:defRPr>
            </a:lvl1pPr>
            <a:lvl2pPr marL="742950" indent="-285750" defTabSz="990600" eaLnBrk="0" hangingPunct="0">
              <a:spcBef>
                <a:spcPct val="30000"/>
              </a:spcBef>
              <a:defRPr sz="1200">
                <a:solidFill>
                  <a:schemeClr val="tx1"/>
                </a:solidFill>
                <a:latin typeface="Arial" panose="020B0604020202020204" pitchFamily="34" charset="0"/>
              </a:defRPr>
            </a:lvl2pPr>
            <a:lvl3pPr marL="1143000" indent="-228600" defTabSz="990600" eaLnBrk="0" hangingPunct="0">
              <a:spcBef>
                <a:spcPct val="30000"/>
              </a:spcBef>
              <a:defRPr sz="1200">
                <a:solidFill>
                  <a:schemeClr val="tx1"/>
                </a:solidFill>
                <a:latin typeface="Arial" panose="020B0604020202020204" pitchFamily="34" charset="0"/>
              </a:defRPr>
            </a:lvl3pPr>
            <a:lvl4pPr marL="1600200" indent="-228600" defTabSz="990600" eaLnBrk="0" hangingPunct="0">
              <a:spcBef>
                <a:spcPct val="30000"/>
              </a:spcBef>
              <a:defRPr sz="1200">
                <a:solidFill>
                  <a:schemeClr val="tx1"/>
                </a:solidFill>
                <a:latin typeface="Arial" panose="020B0604020202020204" pitchFamily="34" charset="0"/>
              </a:defRPr>
            </a:lvl4pPr>
            <a:lvl5pPr marL="2057400" indent="-228600" defTabSz="990600" eaLnBrk="0" hangingPunct="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E119AC8-2C4A-4D0B-90E1-6CD9815EFB47}" type="slidenum">
              <a:rPr lang="de-DE" altLang="de-DE" sz="1300"/>
              <a:pPr eaLnBrk="1" hangingPunct="1">
                <a:spcBef>
                  <a:spcPct val="0"/>
                </a:spcBef>
              </a:pPr>
              <a:t>10</a:t>
            </a:fld>
            <a:endParaRPr lang="de-DE" altLang="de-DE" sz="1300"/>
          </a:p>
        </p:txBody>
      </p:sp>
      <p:sp>
        <p:nvSpPr>
          <p:cNvPr id="41987" name="Rectangle 2">
            <a:extLst>
              <a:ext uri="{FF2B5EF4-FFF2-40B4-BE49-F238E27FC236}">
                <a16:creationId xmlns:a16="http://schemas.microsoft.com/office/drawing/2014/main" id="{76E8CC3E-01A1-D29D-1F63-3E8CA6D6D68E}"/>
              </a:ext>
            </a:extLst>
          </p:cNvPr>
          <p:cNvSpPr>
            <a:spLocks noGrp="1" noRot="1" noChangeAspect="1" noChangeArrowheads="1" noTextEdit="1"/>
          </p:cNvSpPr>
          <p:nvPr>
            <p:ph type="sldImg"/>
          </p:nvPr>
        </p:nvSpPr>
        <p:spPr>
          <a:xfrm>
            <a:off x="133350" y="782638"/>
            <a:ext cx="6831013" cy="3843337"/>
          </a:xfrm>
          <a:ln/>
        </p:spPr>
      </p:sp>
      <p:sp>
        <p:nvSpPr>
          <p:cNvPr id="41988" name="Rectangle 3">
            <a:extLst>
              <a:ext uri="{FF2B5EF4-FFF2-40B4-BE49-F238E27FC236}">
                <a16:creationId xmlns:a16="http://schemas.microsoft.com/office/drawing/2014/main" id="{02303FFE-2B27-61C7-57BF-9C8E3429C31A}"/>
              </a:ext>
            </a:extLst>
          </p:cNvPr>
          <p:cNvSpPr>
            <a:spLocks noGrp="1" noChangeArrowheads="1"/>
          </p:cNvSpPr>
          <p:nvPr>
            <p:ph type="body" idx="1"/>
          </p:nvPr>
        </p:nvSpPr>
        <p:spPr>
          <a:xfrm>
            <a:off x="947738" y="4864100"/>
            <a:ext cx="5203825" cy="4621213"/>
          </a:xfrm>
          <a:noFill/>
        </p:spPr>
        <p:txBody>
          <a:bodyPr lIns="95533" tIns="47765" rIns="95533" bIns="47765"/>
          <a:lstStyle/>
          <a:p>
            <a:endParaRPr lang="en-US" altLang="de-DE">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ACFDA-0637-F470-3A8E-4376A5AA6C7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C728736-1657-F042-BB8F-E24F389400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BF44E45-CBA4-AA15-D108-1AF3D46EAC1D}"/>
              </a:ext>
            </a:extLst>
          </p:cNvPr>
          <p:cNvSpPr>
            <a:spLocks noGrp="1"/>
          </p:cNvSpPr>
          <p:nvPr>
            <p:ph type="dt" sz="half" idx="10"/>
          </p:nvPr>
        </p:nvSpPr>
        <p:spPr/>
        <p:txBody>
          <a:bodyPr/>
          <a:lstStyle/>
          <a:p>
            <a:fld id="{821D3BF0-07F5-472A-963C-4D44C5AD5A7B}" type="datetimeFigureOut">
              <a:rPr lang="de-DE" smtClean="0"/>
              <a:t>14.10.2023</a:t>
            </a:fld>
            <a:endParaRPr lang="de-DE"/>
          </a:p>
        </p:txBody>
      </p:sp>
      <p:sp>
        <p:nvSpPr>
          <p:cNvPr id="5" name="Fußzeilenplatzhalter 4">
            <a:extLst>
              <a:ext uri="{FF2B5EF4-FFF2-40B4-BE49-F238E27FC236}">
                <a16:creationId xmlns:a16="http://schemas.microsoft.com/office/drawing/2014/main" id="{9F63ACB5-5E9D-90F1-3D04-51A494FBF93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2264C5B-592E-F431-49F1-24216030E00E}"/>
              </a:ext>
            </a:extLst>
          </p:cNvPr>
          <p:cNvSpPr>
            <a:spLocks noGrp="1"/>
          </p:cNvSpPr>
          <p:nvPr>
            <p:ph type="sldNum" sz="quarter" idx="12"/>
          </p:nvPr>
        </p:nvSpPr>
        <p:spPr/>
        <p:txBody>
          <a:bodyPr/>
          <a:lstStyle/>
          <a:p>
            <a:fld id="{91ABB33F-2D6D-412C-AA89-EF21B23C6B60}" type="slidenum">
              <a:rPr lang="de-DE" smtClean="0"/>
              <a:t>‹Nr.›</a:t>
            </a:fld>
            <a:endParaRPr lang="de-DE"/>
          </a:p>
        </p:txBody>
      </p:sp>
    </p:spTree>
    <p:extLst>
      <p:ext uri="{BB962C8B-B14F-4D97-AF65-F5344CB8AC3E}">
        <p14:creationId xmlns:p14="http://schemas.microsoft.com/office/powerpoint/2010/main" val="388557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1243F9-10AB-F6D0-0AC6-BB1257B4F58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90CEF2D-6BCA-51A7-2C34-DF92945893F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529AF3F-FF31-B878-791B-353FE9798513}"/>
              </a:ext>
            </a:extLst>
          </p:cNvPr>
          <p:cNvSpPr>
            <a:spLocks noGrp="1"/>
          </p:cNvSpPr>
          <p:nvPr>
            <p:ph type="dt" sz="half" idx="10"/>
          </p:nvPr>
        </p:nvSpPr>
        <p:spPr/>
        <p:txBody>
          <a:bodyPr/>
          <a:lstStyle/>
          <a:p>
            <a:fld id="{821D3BF0-07F5-472A-963C-4D44C5AD5A7B}" type="datetimeFigureOut">
              <a:rPr lang="de-DE" smtClean="0"/>
              <a:t>14.10.2023</a:t>
            </a:fld>
            <a:endParaRPr lang="de-DE"/>
          </a:p>
        </p:txBody>
      </p:sp>
      <p:sp>
        <p:nvSpPr>
          <p:cNvPr id="5" name="Fußzeilenplatzhalter 4">
            <a:extLst>
              <a:ext uri="{FF2B5EF4-FFF2-40B4-BE49-F238E27FC236}">
                <a16:creationId xmlns:a16="http://schemas.microsoft.com/office/drawing/2014/main" id="{659FCA14-256D-55A9-EAA1-EBCF0569E09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535CA5D-9558-8CD0-6D6E-846A382CA6A4}"/>
              </a:ext>
            </a:extLst>
          </p:cNvPr>
          <p:cNvSpPr>
            <a:spLocks noGrp="1"/>
          </p:cNvSpPr>
          <p:nvPr>
            <p:ph type="sldNum" sz="quarter" idx="12"/>
          </p:nvPr>
        </p:nvSpPr>
        <p:spPr/>
        <p:txBody>
          <a:bodyPr/>
          <a:lstStyle/>
          <a:p>
            <a:fld id="{91ABB33F-2D6D-412C-AA89-EF21B23C6B60}" type="slidenum">
              <a:rPr lang="de-DE" smtClean="0"/>
              <a:t>‹Nr.›</a:t>
            </a:fld>
            <a:endParaRPr lang="de-DE"/>
          </a:p>
        </p:txBody>
      </p:sp>
    </p:spTree>
    <p:extLst>
      <p:ext uri="{BB962C8B-B14F-4D97-AF65-F5344CB8AC3E}">
        <p14:creationId xmlns:p14="http://schemas.microsoft.com/office/powerpoint/2010/main" val="157588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2436542-8FFC-99D1-FE24-C5DBA92253E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AA61A18-5118-A513-B2B3-C691F986AEB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56E52E0-09E6-1BE2-17E2-0152B20A1937}"/>
              </a:ext>
            </a:extLst>
          </p:cNvPr>
          <p:cNvSpPr>
            <a:spLocks noGrp="1"/>
          </p:cNvSpPr>
          <p:nvPr>
            <p:ph type="dt" sz="half" idx="10"/>
          </p:nvPr>
        </p:nvSpPr>
        <p:spPr/>
        <p:txBody>
          <a:bodyPr/>
          <a:lstStyle/>
          <a:p>
            <a:fld id="{821D3BF0-07F5-472A-963C-4D44C5AD5A7B}" type="datetimeFigureOut">
              <a:rPr lang="de-DE" smtClean="0"/>
              <a:t>14.10.2023</a:t>
            </a:fld>
            <a:endParaRPr lang="de-DE"/>
          </a:p>
        </p:txBody>
      </p:sp>
      <p:sp>
        <p:nvSpPr>
          <p:cNvPr id="5" name="Fußzeilenplatzhalter 4">
            <a:extLst>
              <a:ext uri="{FF2B5EF4-FFF2-40B4-BE49-F238E27FC236}">
                <a16:creationId xmlns:a16="http://schemas.microsoft.com/office/drawing/2014/main" id="{FD3FC7AD-5797-2C41-964D-D6371614F37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075F18A-ECB1-2DA7-56F3-8C21E87B6079}"/>
              </a:ext>
            </a:extLst>
          </p:cNvPr>
          <p:cNvSpPr>
            <a:spLocks noGrp="1"/>
          </p:cNvSpPr>
          <p:nvPr>
            <p:ph type="sldNum" sz="quarter" idx="12"/>
          </p:nvPr>
        </p:nvSpPr>
        <p:spPr/>
        <p:txBody>
          <a:bodyPr/>
          <a:lstStyle/>
          <a:p>
            <a:fld id="{91ABB33F-2D6D-412C-AA89-EF21B23C6B60}" type="slidenum">
              <a:rPr lang="de-DE" smtClean="0"/>
              <a:t>‹Nr.›</a:t>
            </a:fld>
            <a:endParaRPr lang="de-DE"/>
          </a:p>
        </p:txBody>
      </p:sp>
    </p:spTree>
    <p:extLst>
      <p:ext uri="{BB962C8B-B14F-4D97-AF65-F5344CB8AC3E}">
        <p14:creationId xmlns:p14="http://schemas.microsoft.com/office/powerpoint/2010/main" val="155978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40F9C-52A9-16C8-44AA-DB44A13E30E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35013DA-B038-B835-FB4F-468E1EC057F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29269CF-9C8D-F736-7F6D-673FA7BC842F}"/>
              </a:ext>
            </a:extLst>
          </p:cNvPr>
          <p:cNvSpPr>
            <a:spLocks noGrp="1"/>
          </p:cNvSpPr>
          <p:nvPr>
            <p:ph type="dt" sz="half" idx="10"/>
          </p:nvPr>
        </p:nvSpPr>
        <p:spPr/>
        <p:txBody>
          <a:bodyPr/>
          <a:lstStyle/>
          <a:p>
            <a:fld id="{821D3BF0-07F5-472A-963C-4D44C5AD5A7B}" type="datetimeFigureOut">
              <a:rPr lang="de-DE" smtClean="0"/>
              <a:t>14.10.2023</a:t>
            </a:fld>
            <a:endParaRPr lang="de-DE"/>
          </a:p>
        </p:txBody>
      </p:sp>
      <p:sp>
        <p:nvSpPr>
          <p:cNvPr id="5" name="Fußzeilenplatzhalter 4">
            <a:extLst>
              <a:ext uri="{FF2B5EF4-FFF2-40B4-BE49-F238E27FC236}">
                <a16:creationId xmlns:a16="http://schemas.microsoft.com/office/drawing/2014/main" id="{3D980736-A3BD-AE77-2201-616655DFABC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3C98235-4E9B-BECC-AB4D-BE14AECF4CC2}"/>
              </a:ext>
            </a:extLst>
          </p:cNvPr>
          <p:cNvSpPr>
            <a:spLocks noGrp="1"/>
          </p:cNvSpPr>
          <p:nvPr>
            <p:ph type="sldNum" sz="quarter" idx="12"/>
          </p:nvPr>
        </p:nvSpPr>
        <p:spPr/>
        <p:txBody>
          <a:bodyPr/>
          <a:lstStyle/>
          <a:p>
            <a:fld id="{91ABB33F-2D6D-412C-AA89-EF21B23C6B60}" type="slidenum">
              <a:rPr lang="de-DE" smtClean="0"/>
              <a:t>‹Nr.›</a:t>
            </a:fld>
            <a:endParaRPr lang="de-DE"/>
          </a:p>
        </p:txBody>
      </p:sp>
    </p:spTree>
    <p:extLst>
      <p:ext uri="{BB962C8B-B14F-4D97-AF65-F5344CB8AC3E}">
        <p14:creationId xmlns:p14="http://schemas.microsoft.com/office/powerpoint/2010/main" val="313502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DB2FA-ABE4-76A2-DADD-EBE31E3CC47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5392795-34B1-CBBB-C4C9-DDFF4C8317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E767841-155C-00FF-01A0-7480788B8DBD}"/>
              </a:ext>
            </a:extLst>
          </p:cNvPr>
          <p:cNvSpPr>
            <a:spLocks noGrp="1"/>
          </p:cNvSpPr>
          <p:nvPr>
            <p:ph type="dt" sz="half" idx="10"/>
          </p:nvPr>
        </p:nvSpPr>
        <p:spPr/>
        <p:txBody>
          <a:bodyPr/>
          <a:lstStyle/>
          <a:p>
            <a:fld id="{821D3BF0-07F5-472A-963C-4D44C5AD5A7B}" type="datetimeFigureOut">
              <a:rPr lang="de-DE" smtClean="0"/>
              <a:t>14.10.2023</a:t>
            </a:fld>
            <a:endParaRPr lang="de-DE"/>
          </a:p>
        </p:txBody>
      </p:sp>
      <p:sp>
        <p:nvSpPr>
          <p:cNvPr id="5" name="Fußzeilenplatzhalter 4">
            <a:extLst>
              <a:ext uri="{FF2B5EF4-FFF2-40B4-BE49-F238E27FC236}">
                <a16:creationId xmlns:a16="http://schemas.microsoft.com/office/drawing/2014/main" id="{569F02A9-AAAF-BD6E-807C-757F2E846E1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E427DD6-46C5-513C-43BE-B69A3B35C989}"/>
              </a:ext>
            </a:extLst>
          </p:cNvPr>
          <p:cNvSpPr>
            <a:spLocks noGrp="1"/>
          </p:cNvSpPr>
          <p:nvPr>
            <p:ph type="sldNum" sz="quarter" idx="12"/>
          </p:nvPr>
        </p:nvSpPr>
        <p:spPr/>
        <p:txBody>
          <a:bodyPr/>
          <a:lstStyle/>
          <a:p>
            <a:fld id="{91ABB33F-2D6D-412C-AA89-EF21B23C6B60}" type="slidenum">
              <a:rPr lang="de-DE" smtClean="0"/>
              <a:t>‹Nr.›</a:t>
            </a:fld>
            <a:endParaRPr lang="de-DE"/>
          </a:p>
        </p:txBody>
      </p:sp>
    </p:spTree>
    <p:extLst>
      <p:ext uri="{BB962C8B-B14F-4D97-AF65-F5344CB8AC3E}">
        <p14:creationId xmlns:p14="http://schemas.microsoft.com/office/powerpoint/2010/main" val="4103959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646312-4C7E-7C50-7A64-B8E4A478B05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94947B-FF5D-58F2-5BA4-7DAB32FD818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EA4F732-BEA3-0CB2-9885-9D69252C7DF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C4A4637-60BD-8D8D-5E84-5BB0672ACF96}"/>
              </a:ext>
            </a:extLst>
          </p:cNvPr>
          <p:cNvSpPr>
            <a:spLocks noGrp="1"/>
          </p:cNvSpPr>
          <p:nvPr>
            <p:ph type="dt" sz="half" idx="10"/>
          </p:nvPr>
        </p:nvSpPr>
        <p:spPr/>
        <p:txBody>
          <a:bodyPr/>
          <a:lstStyle/>
          <a:p>
            <a:fld id="{821D3BF0-07F5-472A-963C-4D44C5AD5A7B}" type="datetimeFigureOut">
              <a:rPr lang="de-DE" smtClean="0"/>
              <a:t>14.10.2023</a:t>
            </a:fld>
            <a:endParaRPr lang="de-DE"/>
          </a:p>
        </p:txBody>
      </p:sp>
      <p:sp>
        <p:nvSpPr>
          <p:cNvPr id="6" name="Fußzeilenplatzhalter 5">
            <a:extLst>
              <a:ext uri="{FF2B5EF4-FFF2-40B4-BE49-F238E27FC236}">
                <a16:creationId xmlns:a16="http://schemas.microsoft.com/office/drawing/2014/main" id="{A074366D-5149-1B3D-CB69-11BD63DA361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2A24347-9B12-33A6-26BA-629AC01AA8E1}"/>
              </a:ext>
            </a:extLst>
          </p:cNvPr>
          <p:cNvSpPr>
            <a:spLocks noGrp="1"/>
          </p:cNvSpPr>
          <p:nvPr>
            <p:ph type="sldNum" sz="quarter" idx="12"/>
          </p:nvPr>
        </p:nvSpPr>
        <p:spPr/>
        <p:txBody>
          <a:bodyPr/>
          <a:lstStyle/>
          <a:p>
            <a:fld id="{91ABB33F-2D6D-412C-AA89-EF21B23C6B60}" type="slidenum">
              <a:rPr lang="de-DE" smtClean="0"/>
              <a:t>‹Nr.›</a:t>
            </a:fld>
            <a:endParaRPr lang="de-DE"/>
          </a:p>
        </p:txBody>
      </p:sp>
    </p:spTree>
    <p:extLst>
      <p:ext uri="{BB962C8B-B14F-4D97-AF65-F5344CB8AC3E}">
        <p14:creationId xmlns:p14="http://schemas.microsoft.com/office/powerpoint/2010/main" val="394842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3F39A0-8BD6-D2E6-93C3-06C540580AA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8AE26C0-80E5-C584-1CB0-A5EC96B24F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65C4222-DC67-F5CC-AA59-D241521FD83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8C8BC4-9C48-A324-628E-3CD4DB6077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DAEB938-D50D-53E8-BA85-D8A1881E5A9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E82CAFE-6CDF-77FA-8EDD-F4479953F286}"/>
              </a:ext>
            </a:extLst>
          </p:cNvPr>
          <p:cNvSpPr>
            <a:spLocks noGrp="1"/>
          </p:cNvSpPr>
          <p:nvPr>
            <p:ph type="dt" sz="half" idx="10"/>
          </p:nvPr>
        </p:nvSpPr>
        <p:spPr/>
        <p:txBody>
          <a:bodyPr/>
          <a:lstStyle/>
          <a:p>
            <a:fld id="{821D3BF0-07F5-472A-963C-4D44C5AD5A7B}" type="datetimeFigureOut">
              <a:rPr lang="de-DE" smtClean="0"/>
              <a:t>14.10.2023</a:t>
            </a:fld>
            <a:endParaRPr lang="de-DE"/>
          </a:p>
        </p:txBody>
      </p:sp>
      <p:sp>
        <p:nvSpPr>
          <p:cNvPr id="8" name="Fußzeilenplatzhalter 7">
            <a:extLst>
              <a:ext uri="{FF2B5EF4-FFF2-40B4-BE49-F238E27FC236}">
                <a16:creationId xmlns:a16="http://schemas.microsoft.com/office/drawing/2014/main" id="{E4CE45EA-8D60-2F71-9BB3-C64D576ACF0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6286D1A-722F-A352-5CD5-C07AAFC9746E}"/>
              </a:ext>
            </a:extLst>
          </p:cNvPr>
          <p:cNvSpPr>
            <a:spLocks noGrp="1"/>
          </p:cNvSpPr>
          <p:nvPr>
            <p:ph type="sldNum" sz="quarter" idx="12"/>
          </p:nvPr>
        </p:nvSpPr>
        <p:spPr/>
        <p:txBody>
          <a:bodyPr/>
          <a:lstStyle/>
          <a:p>
            <a:fld id="{91ABB33F-2D6D-412C-AA89-EF21B23C6B60}" type="slidenum">
              <a:rPr lang="de-DE" smtClean="0"/>
              <a:t>‹Nr.›</a:t>
            </a:fld>
            <a:endParaRPr lang="de-DE"/>
          </a:p>
        </p:txBody>
      </p:sp>
    </p:spTree>
    <p:extLst>
      <p:ext uri="{BB962C8B-B14F-4D97-AF65-F5344CB8AC3E}">
        <p14:creationId xmlns:p14="http://schemas.microsoft.com/office/powerpoint/2010/main" val="1784041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BF67F-F5B7-0766-3BDB-B6CC10F21D8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2152B7C-6619-0E4E-19B6-B8B8C05167FF}"/>
              </a:ext>
            </a:extLst>
          </p:cNvPr>
          <p:cNvSpPr>
            <a:spLocks noGrp="1"/>
          </p:cNvSpPr>
          <p:nvPr>
            <p:ph type="dt" sz="half" idx="10"/>
          </p:nvPr>
        </p:nvSpPr>
        <p:spPr/>
        <p:txBody>
          <a:bodyPr/>
          <a:lstStyle/>
          <a:p>
            <a:fld id="{821D3BF0-07F5-472A-963C-4D44C5AD5A7B}" type="datetimeFigureOut">
              <a:rPr lang="de-DE" smtClean="0"/>
              <a:t>14.10.2023</a:t>
            </a:fld>
            <a:endParaRPr lang="de-DE"/>
          </a:p>
        </p:txBody>
      </p:sp>
      <p:sp>
        <p:nvSpPr>
          <p:cNvPr id="4" name="Fußzeilenplatzhalter 3">
            <a:extLst>
              <a:ext uri="{FF2B5EF4-FFF2-40B4-BE49-F238E27FC236}">
                <a16:creationId xmlns:a16="http://schemas.microsoft.com/office/drawing/2014/main" id="{5E984B57-A8E4-C639-F3A2-75C4815A67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A554067-8D0B-E307-EE46-9895ECC9D079}"/>
              </a:ext>
            </a:extLst>
          </p:cNvPr>
          <p:cNvSpPr>
            <a:spLocks noGrp="1"/>
          </p:cNvSpPr>
          <p:nvPr>
            <p:ph type="sldNum" sz="quarter" idx="12"/>
          </p:nvPr>
        </p:nvSpPr>
        <p:spPr/>
        <p:txBody>
          <a:bodyPr/>
          <a:lstStyle/>
          <a:p>
            <a:fld id="{91ABB33F-2D6D-412C-AA89-EF21B23C6B60}" type="slidenum">
              <a:rPr lang="de-DE" smtClean="0"/>
              <a:t>‹Nr.›</a:t>
            </a:fld>
            <a:endParaRPr lang="de-DE"/>
          </a:p>
        </p:txBody>
      </p:sp>
    </p:spTree>
    <p:extLst>
      <p:ext uri="{BB962C8B-B14F-4D97-AF65-F5344CB8AC3E}">
        <p14:creationId xmlns:p14="http://schemas.microsoft.com/office/powerpoint/2010/main" val="2981307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7285DEF-91E5-E05D-E316-7F5B3C049091}"/>
              </a:ext>
            </a:extLst>
          </p:cNvPr>
          <p:cNvSpPr>
            <a:spLocks noGrp="1"/>
          </p:cNvSpPr>
          <p:nvPr>
            <p:ph type="dt" sz="half" idx="10"/>
          </p:nvPr>
        </p:nvSpPr>
        <p:spPr/>
        <p:txBody>
          <a:bodyPr/>
          <a:lstStyle/>
          <a:p>
            <a:fld id="{821D3BF0-07F5-472A-963C-4D44C5AD5A7B}" type="datetimeFigureOut">
              <a:rPr lang="de-DE" smtClean="0"/>
              <a:t>14.10.2023</a:t>
            </a:fld>
            <a:endParaRPr lang="de-DE"/>
          </a:p>
        </p:txBody>
      </p:sp>
      <p:sp>
        <p:nvSpPr>
          <p:cNvPr id="3" name="Fußzeilenplatzhalter 2">
            <a:extLst>
              <a:ext uri="{FF2B5EF4-FFF2-40B4-BE49-F238E27FC236}">
                <a16:creationId xmlns:a16="http://schemas.microsoft.com/office/drawing/2014/main" id="{285AECD9-6AB7-E13B-0BA8-2DFD1CA7394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F8FE0C2-667B-F284-AB49-A2F9CA6CB311}"/>
              </a:ext>
            </a:extLst>
          </p:cNvPr>
          <p:cNvSpPr>
            <a:spLocks noGrp="1"/>
          </p:cNvSpPr>
          <p:nvPr>
            <p:ph type="sldNum" sz="quarter" idx="12"/>
          </p:nvPr>
        </p:nvSpPr>
        <p:spPr/>
        <p:txBody>
          <a:bodyPr/>
          <a:lstStyle/>
          <a:p>
            <a:fld id="{91ABB33F-2D6D-412C-AA89-EF21B23C6B60}" type="slidenum">
              <a:rPr lang="de-DE" smtClean="0"/>
              <a:t>‹Nr.›</a:t>
            </a:fld>
            <a:endParaRPr lang="de-DE"/>
          </a:p>
        </p:txBody>
      </p:sp>
    </p:spTree>
    <p:extLst>
      <p:ext uri="{BB962C8B-B14F-4D97-AF65-F5344CB8AC3E}">
        <p14:creationId xmlns:p14="http://schemas.microsoft.com/office/powerpoint/2010/main" val="164548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D8BC2F-A801-CBEE-E823-96A6F2DC004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BABCF7B-5F9D-7919-0567-75F2EAF050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DB0676D-00E4-218C-0E81-56B856087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161146F-E056-6721-804F-AC04B71A2C9B}"/>
              </a:ext>
            </a:extLst>
          </p:cNvPr>
          <p:cNvSpPr>
            <a:spLocks noGrp="1"/>
          </p:cNvSpPr>
          <p:nvPr>
            <p:ph type="dt" sz="half" idx="10"/>
          </p:nvPr>
        </p:nvSpPr>
        <p:spPr/>
        <p:txBody>
          <a:bodyPr/>
          <a:lstStyle/>
          <a:p>
            <a:fld id="{821D3BF0-07F5-472A-963C-4D44C5AD5A7B}" type="datetimeFigureOut">
              <a:rPr lang="de-DE" smtClean="0"/>
              <a:t>14.10.2023</a:t>
            </a:fld>
            <a:endParaRPr lang="de-DE"/>
          </a:p>
        </p:txBody>
      </p:sp>
      <p:sp>
        <p:nvSpPr>
          <p:cNvPr id="6" name="Fußzeilenplatzhalter 5">
            <a:extLst>
              <a:ext uri="{FF2B5EF4-FFF2-40B4-BE49-F238E27FC236}">
                <a16:creationId xmlns:a16="http://schemas.microsoft.com/office/drawing/2014/main" id="{7C587275-2373-7183-D2A0-068D4117898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2F56F76-499D-BE7B-3C74-829DA119E127}"/>
              </a:ext>
            </a:extLst>
          </p:cNvPr>
          <p:cNvSpPr>
            <a:spLocks noGrp="1"/>
          </p:cNvSpPr>
          <p:nvPr>
            <p:ph type="sldNum" sz="quarter" idx="12"/>
          </p:nvPr>
        </p:nvSpPr>
        <p:spPr/>
        <p:txBody>
          <a:bodyPr/>
          <a:lstStyle/>
          <a:p>
            <a:fld id="{91ABB33F-2D6D-412C-AA89-EF21B23C6B60}" type="slidenum">
              <a:rPr lang="de-DE" smtClean="0"/>
              <a:t>‹Nr.›</a:t>
            </a:fld>
            <a:endParaRPr lang="de-DE"/>
          </a:p>
        </p:txBody>
      </p:sp>
    </p:spTree>
    <p:extLst>
      <p:ext uri="{BB962C8B-B14F-4D97-AF65-F5344CB8AC3E}">
        <p14:creationId xmlns:p14="http://schemas.microsoft.com/office/powerpoint/2010/main" val="269275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0ED549-0E61-7280-B45C-9457CE8CE2E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733F80F-2531-6046-365E-010FFD26C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FE22099-31CA-E230-2B2B-3ABEEDB32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AE8EF04-C180-3B98-0E69-BCC49D679B9B}"/>
              </a:ext>
            </a:extLst>
          </p:cNvPr>
          <p:cNvSpPr>
            <a:spLocks noGrp="1"/>
          </p:cNvSpPr>
          <p:nvPr>
            <p:ph type="dt" sz="half" idx="10"/>
          </p:nvPr>
        </p:nvSpPr>
        <p:spPr/>
        <p:txBody>
          <a:bodyPr/>
          <a:lstStyle/>
          <a:p>
            <a:fld id="{821D3BF0-07F5-472A-963C-4D44C5AD5A7B}" type="datetimeFigureOut">
              <a:rPr lang="de-DE" smtClean="0"/>
              <a:t>14.10.2023</a:t>
            </a:fld>
            <a:endParaRPr lang="de-DE"/>
          </a:p>
        </p:txBody>
      </p:sp>
      <p:sp>
        <p:nvSpPr>
          <p:cNvPr id="6" name="Fußzeilenplatzhalter 5">
            <a:extLst>
              <a:ext uri="{FF2B5EF4-FFF2-40B4-BE49-F238E27FC236}">
                <a16:creationId xmlns:a16="http://schemas.microsoft.com/office/drawing/2014/main" id="{D61A2DD1-60BF-2690-05F5-D35E1EA718D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ED7D9C5-4DCE-CA33-34CD-6E573E6907BF}"/>
              </a:ext>
            </a:extLst>
          </p:cNvPr>
          <p:cNvSpPr>
            <a:spLocks noGrp="1"/>
          </p:cNvSpPr>
          <p:nvPr>
            <p:ph type="sldNum" sz="quarter" idx="12"/>
          </p:nvPr>
        </p:nvSpPr>
        <p:spPr/>
        <p:txBody>
          <a:bodyPr/>
          <a:lstStyle/>
          <a:p>
            <a:fld id="{91ABB33F-2D6D-412C-AA89-EF21B23C6B60}" type="slidenum">
              <a:rPr lang="de-DE" smtClean="0"/>
              <a:t>‹Nr.›</a:t>
            </a:fld>
            <a:endParaRPr lang="de-DE"/>
          </a:p>
        </p:txBody>
      </p:sp>
    </p:spTree>
    <p:extLst>
      <p:ext uri="{BB962C8B-B14F-4D97-AF65-F5344CB8AC3E}">
        <p14:creationId xmlns:p14="http://schemas.microsoft.com/office/powerpoint/2010/main" val="16910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6896066-1AE0-3A38-AE6B-824F6B132E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B7C249B-700D-7333-4BC1-9C773BAA7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89049E7-3AF5-BA4E-9AAE-11BB4008E1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D3BF0-07F5-472A-963C-4D44C5AD5A7B}" type="datetimeFigureOut">
              <a:rPr lang="de-DE" smtClean="0"/>
              <a:t>14.10.2023</a:t>
            </a:fld>
            <a:endParaRPr lang="de-DE"/>
          </a:p>
        </p:txBody>
      </p:sp>
      <p:sp>
        <p:nvSpPr>
          <p:cNvPr id="5" name="Fußzeilenplatzhalter 4">
            <a:extLst>
              <a:ext uri="{FF2B5EF4-FFF2-40B4-BE49-F238E27FC236}">
                <a16:creationId xmlns:a16="http://schemas.microsoft.com/office/drawing/2014/main" id="{8CCC8C71-B809-C4C9-4B4B-D1B153961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E96B7A7-9F2F-52DA-6FE5-CD59FFEFB0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BB33F-2D6D-412C-AA89-EF21B23C6B60}" type="slidenum">
              <a:rPr lang="de-DE" smtClean="0"/>
              <a:t>‹Nr.›</a:t>
            </a:fld>
            <a:endParaRPr lang="de-DE"/>
          </a:p>
        </p:txBody>
      </p:sp>
    </p:spTree>
    <p:extLst>
      <p:ext uri="{BB962C8B-B14F-4D97-AF65-F5344CB8AC3E}">
        <p14:creationId xmlns:p14="http://schemas.microsoft.com/office/powerpoint/2010/main" val="1931193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A201424B-21A3-CCE2-3534-5C994414C536}"/>
              </a:ext>
            </a:extLst>
          </p:cNvPr>
          <p:cNvSpPr/>
          <p:nvPr/>
        </p:nvSpPr>
        <p:spPr>
          <a:xfrm>
            <a:off x="0" y="6211669"/>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D0AF458-DDF3-BC64-677C-2FFE281725B5}"/>
              </a:ext>
            </a:extLst>
          </p:cNvPr>
          <p:cNvSpPr>
            <a:spLocks noGrp="1"/>
          </p:cNvSpPr>
          <p:nvPr>
            <p:ph type="ctrTitle"/>
          </p:nvPr>
        </p:nvSpPr>
        <p:spPr>
          <a:xfrm>
            <a:off x="391632" y="1473237"/>
            <a:ext cx="11217349" cy="2387600"/>
          </a:xfrm>
        </p:spPr>
        <p:txBody>
          <a:bodyPr>
            <a:noAutofit/>
          </a:bodyPr>
          <a:lstStyle/>
          <a:p>
            <a:r>
              <a:rPr lang="de-DE" sz="4800" b="1" dirty="0">
                <a:solidFill>
                  <a:schemeClr val="accent1"/>
                </a:solidFill>
                <a:latin typeface="Arial Black" panose="020B0A04020102020204" pitchFamily="34" charset="0"/>
                <a:ea typeface="ADLaM Display" panose="020F0502020204030204" pitchFamily="2" charset="0"/>
                <a:cs typeface="ADLaM Display" panose="020F0502020204030204" pitchFamily="2" charset="0"/>
              </a:rPr>
              <a:t>Der Begriff der Gesundheit und seine Bedeutung in interdisziplinären Forschungs- und Handlungsfeldern</a:t>
            </a:r>
          </a:p>
        </p:txBody>
      </p:sp>
      <p:sp>
        <p:nvSpPr>
          <p:cNvPr id="3" name="Untertitel 2">
            <a:extLst>
              <a:ext uri="{FF2B5EF4-FFF2-40B4-BE49-F238E27FC236}">
                <a16:creationId xmlns:a16="http://schemas.microsoft.com/office/drawing/2014/main" id="{E01DFEAC-27FD-6B8F-EF65-49B110E10783}"/>
              </a:ext>
            </a:extLst>
          </p:cNvPr>
          <p:cNvSpPr>
            <a:spLocks noGrp="1"/>
          </p:cNvSpPr>
          <p:nvPr>
            <p:ph type="subTitle" idx="1"/>
          </p:nvPr>
        </p:nvSpPr>
        <p:spPr>
          <a:xfrm>
            <a:off x="1428306" y="4556882"/>
            <a:ext cx="9144000" cy="1655762"/>
          </a:xfrm>
        </p:spPr>
        <p:txBody>
          <a:bodyPr/>
          <a:lstStyle/>
          <a:p>
            <a:r>
              <a:rPr lang="de-DE" dirty="0">
                <a:latin typeface="Arial" panose="020B0604020202020204" pitchFamily="34" charset="0"/>
                <a:cs typeface="Arial" panose="020B0604020202020204" pitchFamily="34" charset="0"/>
              </a:rPr>
              <a:t>Markus Antonius Wirtz</a:t>
            </a:r>
          </a:p>
          <a:p>
            <a:r>
              <a:rPr lang="de-DE" dirty="0">
                <a:latin typeface="Arial" panose="020B0604020202020204" pitchFamily="34" charset="0"/>
                <a:cs typeface="Arial" panose="020B0604020202020204" pitchFamily="34" charset="0"/>
              </a:rPr>
              <a:t>Pädagogische Hochschule Freiburg</a:t>
            </a:r>
          </a:p>
        </p:txBody>
      </p:sp>
      <p:sp>
        <p:nvSpPr>
          <p:cNvPr id="5" name="Textfeld 4">
            <a:extLst>
              <a:ext uri="{FF2B5EF4-FFF2-40B4-BE49-F238E27FC236}">
                <a16:creationId xmlns:a16="http://schemas.microsoft.com/office/drawing/2014/main" id="{266601BB-F83E-9DF1-8C4D-300E92F689DC}"/>
              </a:ext>
            </a:extLst>
          </p:cNvPr>
          <p:cNvSpPr txBox="1"/>
          <p:nvPr/>
        </p:nvSpPr>
        <p:spPr>
          <a:xfrm>
            <a:off x="-1772" y="6211669"/>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7" name="Textfeld 6">
            <a:extLst>
              <a:ext uri="{FF2B5EF4-FFF2-40B4-BE49-F238E27FC236}">
                <a16:creationId xmlns:a16="http://schemas.microsoft.com/office/drawing/2014/main" id="{AD820302-DDBB-C779-60F0-FB8404D824BE}"/>
              </a:ext>
            </a:extLst>
          </p:cNvPr>
          <p:cNvSpPr txBox="1"/>
          <p:nvPr/>
        </p:nvSpPr>
        <p:spPr>
          <a:xfrm>
            <a:off x="4224669" y="6211669"/>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pic>
        <p:nvPicPr>
          <p:cNvPr id="9" name="Grafik 8">
            <a:extLst>
              <a:ext uri="{FF2B5EF4-FFF2-40B4-BE49-F238E27FC236}">
                <a16:creationId xmlns:a16="http://schemas.microsoft.com/office/drawing/2014/main" id="{9724A97E-A66A-60D3-4DFA-C1EC97B68B63}"/>
              </a:ext>
            </a:extLst>
          </p:cNvPr>
          <p:cNvPicPr>
            <a:picLocks noChangeAspect="1"/>
          </p:cNvPicPr>
          <p:nvPr/>
        </p:nvPicPr>
        <p:blipFill>
          <a:blip r:embed="rId2"/>
          <a:stretch>
            <a:fillRect/>
          </a:stretch>
        </p:blipFill>
        <p:spPr>
          <a:xfrm>
            <a:off x="9898912" y="5609989"/>
            <a:ext cx="2201825" cy="1467883"/>
          </a:xfrm>
          <a:prstGeom prst="rect">
            <a:avLst/>
          </a:prstGeom>
        </p:spPr>
      </p:pic>
    </p:spTree>
    <p:extLst>
      <p:ext uri="{BB962C8B-B14F-4D97-AF65-F5344CB8AC3E}">
        <p14:creationId xmlns:p14="http://schemas.microsoft.com/office/powerpoint/2010/main" val="198463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a:extLst>
              <a:ext uri="{FF2B5EF4-FFF2-40B4-BE49-F238E27FC236}">
                <a16:creationId xmlns:a16="http://schemas.microsoft.com/office/drawing/2014/main" id="{03C7C354-F2C9-46E5-E864-283B6D182B2F}"/>
              </a:ext>
            </a:extLst>
          </p:cNvPr>
          <p:cNvSpPr txBox="1">
            <a:spLocks noChangeArrowheads="1"/>
          </p:cNvSpPr>
          <p:nvPr/>
        </p:nvSpPr>
        <p:spPr bwMode="auto">
          <a:xfrm>
            <a:off x="9244382" y="507682"/>
            <a:ext cx="1985170" cy="30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4" tIns="45700" rIns="91404" bIns="4570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de-DE" altLang="de-DE" sz="1400" dirty="0">
                <a:solidFill>
                  <a:srgbClr val="000000"/>
                </a:solidFill>
              </a:rPr>
              <a:t>Schwarzer, R. (1996)</a:t>
            </a:r>
          </a:p>
        </p:txBody>
      </p:sp>
      <p:sp>
        <p:nvSpPr>
          <p:cNvPr id="8196" name="AutoShape 3">
            <a:extLst>
              <a:ext uri="{FF2B5EF4-FFF2-40B4-BE49-F238E27FC236}">
                <a16:creationId xmlns:a16="http://schemas.microsoft.com/office/drawing/2014/main" id="{DE21C24F-72EC-3CF7-1730-6A565503A9CF}"/>
              </a:ext>
            </a:extLst>
          </p:cNvPr>
          <p:cNvSpPr>
            <a:spLocks noChangeArrowheads="1"/>
          </p:cNvSpPr>
          <p:nvPr/>
        </p:nvSpPr>
        <p:spPr bwMode="auto">
          <a:xfrm>
            <a:off x="860423" y="1423759"/>
            <a:ext cx="1828800" cy="7620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2" rIns="91408" bIns="45702"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2000"/>
              <a:t>Ergebnis-</a:t>
            </a:r>
          </a:p>
          <a:p>
            <a:pPr algn="ctr" eaLnBrk="1" hangingPunct="1">
              <a:spcBef>
                <a:spcPct val="0"/>
              </a:spcBef>
              <a:buFontTx/>
              <a:buNone/>
            </a:pPr>
            <a:r>
              <a:rPr lang="de-DE" altLang="de-DE" sz="2000"/>
              <a:t>erwartungen</a:t>
            </a:r>
            <a:endParaRPr lang="de-DE" altLang="de-DE" sz="2400"/>
          </a:p>
        </p:txBody>
      </p:sp>
      <p:sp>
        <p:nvSpPr>
          <p:cNvPr id="8197" name="AutoShape 4">
            <a:extLst>
              <a:ext uri="{FF2B5EF4-FFF2-40B4-BE49-F238E27FC236}">
                <a16:creationId xmlns:a16="http://schemas.microsoft.com/office/drawing/2014/main" id="{9C08057D-3B59-79A6-075D-2A128704E6A5}"/>
              </a:ext>
            </a:extLst>
          </p:cNvPr>
          <p:cNvSpPr>
            <a:spLocks noChangeArrowheads="1"/>
          </p:cNvSpPr>
          <p:nvPr/>
        </p:nvSpPr>
        <p:spPr bwMode="auto">
          <a:xfrm>
            <a:off x="3165473" y="1352321"/>
            <a:ext cx="1676400" cy="8382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2" rIns="91408" bIns="45702"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2000"/>
              <a:t>Kompetenz-</a:t>
            </a:r>
          </a:p>
          <a:p>
            <a:pPr algn="ctr" eaLnBrk="1" hangingPunct="1">
              <a:spcBef>
                <a:spcPct val="0"/>
              </a:spcBef>
              <a:buFontTx/>
              <a:buNone/>
            </a:pPr>
            <a:r>
              <a:rPr lang="de-DE" altLang="de-DE" sz="2000"/>
              <a:t>erwartungen</a:t>
            </a:r>
            <a:endParaRPr lang="de-DE" altLang="de-DE" sz="2400"/>
          </a:p>
        </p:txBody>
      </p:sp>
      <p:sp>
        <p:nvSpPr>
          <p:cNvPr id="8198" name="AutoShape 5">
            <a:extLst>
              <a:ext uri="{FF2B5EF4-FFF2-40B4-BE49-F238E27FC236}">
                <a16:creationId xmlns:a16="http://schemas.microsoft.com/office/drawing/2014/main" id="{821D3428-E9EB-96DA-70CF-368963293BBE}"/>
              </a:ext>
            </a:extLst>
          </p:cNvPr>
          <p:cNvSpPr>
            <a:spLocks noChangeArrowheads="1"/>
          </p:cNvSpPr>
          <p:nvPr/>
        </p:nvSpPr>
        <p:spPr bwMode="auto">
          <a:xfrm>
            <a:off x="914398" y="2622322"/>
            <a:ext cx="1925638" cy="2944813"/>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2" rIns="91408" bIns="45702"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de-DE" sz="2400"/>
          </a:p>
        </p:txBody>
      </p:sp>
      <p:sp>
        <p:nvSpPr>
          <p:cNvPr id="8199" name="AutoShape 6">
            <a:extLst>
              <a:ext uri="{FF2B5EF4-FFF2-40B4-BE49-F238E27FC236}">
                <a16:creationId xmlns:a16="http://schemas.microsoft.com/office/drawing/2014/main" id="{DCC34A99-C3F7-E698-844C-BFAA69316FF9}"/>
              </a:ext>
            </a:extLst>
          </p:cNvPr>
          <p:cNvSpPr>
            <a:spLocks noChangeArrowheads="1"/>
          </p:cNvSpPr>
          <p:nvPr/>
        </p:nvSpPr>
        <p:spPr bwMode="auto">
          <a:xfrm>
            <a:off x="5181599" y="2215922"/>
            <a:ext cx="3960813" cy="129222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2" rIns="91408" bIns="45702"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de-DE" altLang="de-DE" sz="2000"/>
            </a:br>
            <a:r>
              <a:rPr lang="de-DE" altLang="de-DE" sz="2000"/>
              <a:t>Willensprozess</a:t>
            </a:r>
            <a:endParaRPr lang="de-DE" altLang="de-DE" sz="2400"/>
          </a:p>
          <a:p>
            <a:pPr algn="ctr" eaLnBrk="1" hangingPunct="1">
              <a:spcBef>
                <a:spcPct val="0"/>
              </a:spcBef>
              <a:buFontTx/>
              <a:buNone/>
            </a:pPr>
            <a:endParaRPr lang="de-DE" altLang="de-DE" sz="2400"/>
          </a:p>
          <a:p>
            <a:pPr algn="ctr" eaLnBrk="1" hangingPunct="1">
              <a:spcBef>
                <a:spcPct val="0"/>
              </a:spcBef>
              <a:buFontTx/>
              <a:buNone/>
            </a:pPr>
            <a:endParaRPr lang="de-DE" altLang="de-DE" sz="2400"/>
          </a:p>
          <a:p>
            <a:pPr algn="ctr" eaLnBrk="1" hangingPunct="1">
              <a:spcBef>
                <a:spcPct val="0"/>
              </a:spcBef>
              <a:buFontTx/>
              <a:buNone/>
            </a:pPr>
            <a:endParaRPr lang="de-DE" altLang="de-DE" sz="2400"/>
          </a:p>
        </p:txBody>
      </p:sp>
      <p:sp>
        <p:nvSpPr>
          <p:cNvPr id="8200" name="AutoShape 7">
            <a:extLst>
              <a:ext uri="{FF2B5EF4-FFF2-40B4-BE49-F238E27FC236}">
                <a16:creationId xmlns:a16="http://schemas.microsoft.com/office/drawing/2014/main" id="{0524C474-0D42-D307-D561-A33F0EB6DBAA}"/>
              </a:ext>
            </a:extLst>
          </p:cNvPr>
          <p:cNvSpPr>
            <a:spLocks noChangeArrowheads="1"/>
          </p:cNvSpPr>
          <p:nvPr/>
        </p:nvSpPr>
        <p:spPr bwMode="auto">
          <a:xfrm>
            <a:off x="5353049" y="2796947"/>
            <a:ext cx="1408113" cy="5746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2" rIns="91408" bIns="45702"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800" dirty="0"/>
              <a:t>Handlungs-</a:t>
            </a:r>
          </a:p>
          <a:p>
            <a:pPr algn="ctr" eaLnBrk="1" hangingPunct="1">
              <a:spcBef>
                <a:spcPct val="0"/>
              </a:spcBef>
              <a:buFontTx/>
              <a:buNone/>
            </a:pPr>
            <a:r>
              <a:rPr lang="de-DE" altLang="de-DE" sz="1800" dirty="0" err="1"/>
              <a:t>planung</a:t>
            </a:r>
            <a:endParaRPr lang="de-DE" altLang="de-DE" sz="2000" dirty="0"/>
          </a:p>
        </p:txBody>
      </p:sp>
      <p:sp>
        <p:nvSpPr>
          <p:cNvPr id="8201" name="AutoShape 8">
            <a:extLst>
              <a:ext uri="{FF2B5EF4-FFF2-40B4-BE49-F238E27FC236}">
                <a16:creationId xmlns:a16="http://schemas.microsoft.com/office/drawing/2014/main" id="{A9DD4500-BFCA-CD38-1B1C-B7827B3E20CD}"/>
              </a:ext>
            </a:extLst>
          </p:cNvPr>
          <p:cNvSpPr>
            <a:spLocks noChangeArrowheads="1"/>
          </p:cNvSpPr>
          <p:nvPr/>
        </p:nvSpPr>
        <p:spPr bwMode="auto">
          <a:xfrm>
            <a:off x="6835773" y="2796947"/>
            <a:ext cx="2222500" cy="5746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2" rIns="91408" bIns="45702"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800" dirty="0"/>
              <a:t>Handlungskontrolle</a:t>
            </a:r>
            <a:endParaRPr lang="de-DE" altLang="de-DE" sz="2000" dirty="0"/>
          </a:p>
        </p:txBody>
      </p:sp>
      <p:sp>
        <p:nvSpPr>
          <p:cNvPr id="8202" name="AutoShape 9">
            <a:extLst>
              <a:ext uri="{FF2B5EF4-FFF2-40B4-BE49-F238E27FC236}">
                <a16:creationId xmlns:a16="http://schemas.microsoft.com/office/drawing/2014/main" id="{7CEA7E7C-837A-0863-BDF2-4D6BFE04544C}"/>
              </a:ext>
            </a:extLst>
          </p:cNvPr>
          <p:cNvSpPr>
            <a:spLocks noChangeArrowheads="1"/>
          </p:cNvSpPr>
          <p:nvPr/>
        </p:nvSpPr>
        <p:spPr bwMode="auto">
          <a:xfrm>
            <a:off x="1055686" y="2796946"/>
            <a:ext cx="1555750" cy="4318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2" rIns="91408" bIns="45702"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2000"/>
              <a:t>Schweregrad</a:t>
            </a:r>
          </a:p>
        </p:txBody>
      </p:sp>
      <p:sp>
        <p:nvSpPr>
          <p:cNvPr id="8203" name="AutoShape 10">
            <a:extLst>
              <a:ext uri="{FF2B5EF4-FFF2-40B4-BE49-F238E27FC236}">
                <a16:creationId xmlns:a16="http://schemas.microsoft.com/office/drawing/2014/main" id="{34BC17A6-D19A-A45A-EAD5-4456CE414DD5}"/>
              </a:ext>
            </a:extLst>
          </p:cNvPr>
          <p:cNvSpPr>
            <a:spLocks noChangeArrowheads="1"/>
          </p:cNvSpPr>
          <p:nvPr/>
        </p:nvSpPr>
        <p:spPr bwMode="auto">
          <a:xfrm>
            <a:off x="1203324" y="4663847"/>
            <a:ext cx="1482725" cy="7905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2" rIns="91408" bIns="45702"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2000" dirty="0" err="1"/>
              <a:t>Verwund</a:t>
            </a:r>
            <a:r>
              <a:rPr lang="de-DE" altLang="de-DE" sz="2000" dirty="0"/>
              <a:t>-</a:t>
            </a:r>
            <a:br>
              <a:rPr lang="de-DE" altLang="de-DE" sz="2000" dirty="0"/>
            </a:br>
            <a:r>
              <a:rPr lang="de-DE" altLang="de-DE" sz="2000" dirty="0" err="1"/>
              <a:t>barkeit</a:t>
            </a:r>
            <a:endParaRPr lang="de-DE" altLang="de-DE" sz="2000" dirty="0"/>
          </a:p>
        </p:txBody>
      </p:sp>
      <p:sp>
        <p:nvSpPr>
          <p:cNvPr id="8204" name="AutoShape 11">
            <a:extLst>
              <a:ext uri="{FF2B5EF4-FFF2-40B4-BE49-F238E27FC236}">
                <a16:creationId xmlns:a16="http://schemas.microsoft.com/office/drawing/2014/main" id="{8E894EC7-CEDC-59D5-121C-7F3BC6F1FB79}"/>
              </a:ext>
            </a:extLst>
          </p:cNvPr>
          <p:cNvSpPr>
            <a:spLocks noChangeArrowheads="1"/>
          </p:cNvSpPr>
          <p:nvPr/>
        </p:nvSpPr>
        <p:spPr bwMode="auto">
          <a:xfrm>
            <a:off x="3278186" y="2650897"/>
            <a:ext cx="1408112" cy="862013"/>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2" rIns="91408" bIns="45702"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2400"/>
              <a:t>Intention</a:t>
            </a:r>
          </a:p>
        </p:txBody>
      </p:sp>
      <p:sp>
        <p:nvSpPr>
          <p:cNvPr id="8205" name="AutoShape 12">
            <a:extLst>
              <a:ext uri="{FF2B5EF4-FFF2-40B4-BE49-F238E27FC236}">
                <a16:creationId xmlns:a16="http://schemas.microsoft.com/office/drawing/2014/main" id="{DDD8EA3C-2A1E-6828-F85E-089836029B70}"/>
              </a:ext>
            </a:extLst>
          </p:cNvPr>
          <p:cNvSpPr>
            <a:spLocks noChangeArrowheads="1"/>
          </p:cNvSpPr>
          <p:nvPr/>
        </p:nvSpPr>
        <p:spPr bwMode="auto">
          <a:xfrm>
            <a:off x="7232647" y="5457597"/>
            <a:ext cx="2654293" cy="574675"/>
          </a:xfrm>
          <a:prstGeom prst="roundRect">
            <a:avLst>
              <a:gd name="adj" fmla="val 16667"/>
            </a:avLst>
          </a:prstGeom>
          <a:solidFill>
            <a:srgbClr val="00B050"/>
          </a:solidFill>
          <a:ln w="9525">
            <a:solidFill>
              <a:schemeClr val="tx1"/>
            </a:solidFill>
            <a:round/>
            <a:headEnd/>
            <a:tailEnd/>
          </a:ln>
          <a:effectLst/>
        </p:spPr>
        <p:txBody>
          <a:bodyPr wrap="none" lIns="91408" tIns="45702" rIns="91408" bIns="45702"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2000" dirty="0"/>
              <a:t>Gesundheitsverhalten</a:t>
            </a:r>
          </a:p>
        </p:txBody>
      </p:sp>
      <p:sp>
        <p:nvSpPr>
          <p:cNvPr id="8206" name="AutoShape 13">
            <a:extLst>
              <a:ext uri="{FF2B5EF4-FFF2-40B4-BE49-F238E27FC236}">
                <a16:creationId xmlns:a16="http://schemas.microsoft.com/office/drawing/2014/main" id="{F52F6C51-3981-791D-F7AA-5478E02092FC}"/>
              </a:ext>
            </a:extLst>
          </p:cNvPr>
          <p:cNvSpPr>
            <a:spLocks noChangeArrowheads="1"/>
          </p:cNvSpPr>
          <p:nvPr/>
        </p:nvSpPr>
        <p:spPr bwMode="auto">
          <a:xfrm>
            <a:off x="4833936" y="4663846"/>
            <a:ext cx="3187699" cy="503238"/>
          </a:xfrm>
          <a:prstGeom prst="roundRect">
            <a:avLst>
              <a:gd name="adj" fmla="val 16667"/>
            </a:avLst>
          </a:prstGeom>
          <a:solidFill>
            <a:srgbClr val="FF0000">
              <a:alpha val="58000"/>
            </a:srgbClr>
          </a:solidFill>
          <a:ln w="9525">
            <a:solidFill>
              <a:schemeClr val="tx1"/>
            </a:solidFill>
            <a:round/>
            <a:headEnd/>
            <a:tailEnd/>
          </a:ln>
          <a:effectLst/>
        </p:spPr>
        <p:txBody>
          <a:bodyPr wrap="none" lIns="91408" tIns="45702" rIns="91408" bIns="45702"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600" b="1"/>
              <a:t>Situative Barrieren </a:t>
            </a:r>
          </a:p>
        </p:txBody>
      </p:sp>
      <p:sp>
        <p:nvSpPr>
          <p:cNvPr id="8207" name="Line 15">
            <a:extLst>
              <a:ext uri="{FF2B5EF4-FFF2-40B4-BE49-F238E27FC236}">
                <a16:creationId xmlns:a16="http://schemas.microsoft.com/office/drawing/2014/main" id="{03F5E578-6131-2D1D-B528-1F310DA82570}"/>
              </a:ext>
            </a:extLst>
          </p:cNvPr>
          <p:cNvSpPr>
            <a:spLocks noChangeShapeType="1"/>
          </p:cNvSpPr>
          <p:nvPr/>
        </p:nvSpPr>
        <p:spPr bwMode="auto">
          <a:xfrm>
            <a:off x="2660649" y="1712684"/>
            <a:ext cx="5048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cxnSp>
        <p:nvCxnSpPr>
          <p:cNvPr id="8208" name="AutoShape 16">
            <a:extLst>
              <a:ext uri="{FF2B5EF4-FFF2-40B4-BE49-F238E27FC236}">
                <a16:creationId xmlns:a16="http://schemas.microsoft.com/office/drawing/2014/main" id="{6F74FA71-D1BC-68EC-3117-67DBE39D078B}"/>
              </a:ext>
            </a:extLst>
          </p:cNvPr>
          <p:cNvCxnSpPr>
            <a:cxnSpLocks noChangeShapeType="1"/>
            <a:stCxn id="8196" idx="3"/>
            <a:endCxn id="8204" idx="1"/>
          </p:cNvCxnSpPr>
          <p:nvPr/>
        </p:nvCxnSpPr>
        <p:spPr bwMode="auto">
          <a:xfrm>
            <a:off x="2689224" y="1804760"/>
            <a:ext cx="588963" cy="1277937"/>
          </a:xfrm>
          <a:prstGeom prst="bentConnector3">
            <a:avLst>
              <a:gd name="adj1" fmla="val 49866"/>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9" name="Line 17">
            <a:extLst>
              <a:ext uri="{FF2B5EF4-FFF2-40B4-BE49-F238E27FC236}">
                <a16:creationId xmlns:a16="http://schemas.microsoft.com/office/drawing/2014/main" id="{C31B0AB5-8C3F-7E42-01D8-9A3CBEA1B9D1}"/>
              </a:ext>
            </a:extLst>
          </p:cNvPr>
          <p:cNvSpPr>
            <a:spLocks noChangeShapeType="1"/>
          </p:cNvSpPr>
          <p:nvPr/>
        </p:nvSpPr>
        <p:spPr bwMode="auto">
          <a:xfrm flipV="1">
            <a:off x="1944686" y="2195285"/>
            <a:ext cx="0" cy="4270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10" name="Text Box 18">
            <a:extLst>
              <a:ext uri="{FF2B5EF4-FFF2-40B4-BE49-F238E27FC236}">
                <a16:creationId xmlns:a16="http://schemas.microsoft.com/office/drawing/2014/main" id="{11805609-D547-66E7-B75E-1853107398B9}"/>
              </a:ext>
            </a:extLst>
          </p:cNvPr>
          <p:cNvSpPr txBox="1">
            <a:spLocks noChangeArrowheads="1"/>
          </p:cNvSpPr>
          <p:nvPr/>
        </p:nvSpPr>
        <p:spPr bwMode="auto">
          <a:xfrm>
            <a:off x="1592261" y="3873272"/>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2" rIns="91408" bIns="45702">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800"/>
              <a:t>Bedrohung</a:t>
            </a:r>
            <a:endParaRPr lang="de-DE" altLang="de-DE" sz="2400"/>
          </a:p>
        </p:txBody>
      </p:sp>
      <p:sp>
        <p:nvSpPr>
          <p:cNvPr id="8211" name="Line 19">
            <a:extLst>
              <a:ext uri="{FF2B5EF4-FFF2-40B4-BE49-F238E27FC236}">
                <a16:creationId xmlns:a16="http://schemas.microsoft.com/office/drawing/2014/main" id="{66DD4F1A-F06D-5DE2-F33D-3C4DB510FDB3}"/>
              </a:ext>
            </a:extLst>
          </p:cNvPr>
          <p:cNvSpPr>
            <a:spLocks noChangeShapeType="1"/>
          </p:cNvSpPr>
          <p:nvPr/>
        </p:nvSpPr>
        <p:spPr bwMode="auto">
          <a:xfrm>
            <a:off x="1352548" y="3228746"/>
            <a:ext cx="0" cy="717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12" name="Line 20">
            <a:extLst>
              <a:ext uri="{FF2B5EF4-FFF2-40B4-BE49-F238E27FC236}">
                <a16:creationId xmlns:a16="http://schemas.microsoft.com/office/drawing/2014/main" id="{06C643F5-F668-D539-D57B-D942CE99605C}"/>
              </a:ext>
            </a:extLst>
          </p:cNvPr>
          <p:cNvSpPr>
            <a:spLocks noChangeShapeType="1"/>
          </p:cNvSpPr>
          <p:nvPr/>
        </p:nvSpPr>
        <p:spPr bwMode="auto">
          <a:xfrm>
            <a:off x="1352549" y="3946296"/>
            <a:ext cx="29527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13" name="Line 21">
            <a:extLst>
              <a:ext uri="{FF2B5EF4-FFF2-40B4-BE49-F238E27FC236}">
                <a16:creationId xmlns:a16="http://schemas.microsoft.com/office/drawing/2014/main" id="{1E07B4A4-BF85-233D-D4F2-69932D3803F4}"/>
              </a:ext>
            </a:extLst>
          </p:cNvPr>
          <p:cNvSpPr>
            <a:spLocks noChangeShapeType="1"/>
          </p:cNvSpPr>
          <p:nvPr/>
        </p:nvSpPr>
        <p:spPr bwMode="auto">
          <a:xfrm flipV="1">
            <a:off x="1352548" y="4162196"/>
            <a:ext cx="0" cy="5016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14" name="Line 22">
            <a:extLst>
              <a:ext uri="{FF2B5EF4-FFF2-40B4-BE49-F238E27FC236}">
                <a16:creationId xmlns:a16="http://schemas.microsoft.com/office/drawing/2014/main" id="{87B5636E-93E2-564F-FE3A-9F7AF8393C22}"/>
              </a:ext>
            </a:extLst>
          </p:cNvPr>
          <p:cNvSpPr>
            <a:spLocks noChangeShapeType="1"/>
          </p:cNvSpPr>
          <p:nvPr/>
        </p:nvSpPr>
        <p:spPr bwMode="auto">
          <a:xfrm>
            <a:off x="1352549" y="4162196"/>
            <a:ext cx="29527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15" name="Line 23">
            <a:extLst>
              <a:ext uri="{FF2B5EF4-FFF2-40B4-BE49-F238E27FC236}">
                <a16:creationId xmlns:a16="http://schemas.microsoft.com/office/drawing/2014/main" id="{0750606A-9C27-0A7C-B0B9-C4424C8A9A6B}"/>
              </a:ext>
            </a:extLst>
          </p:cNvPr>
          <p:cNvSpPr>
            <a:spLocks noChangeShapeType="1"/>
          </p:cNvSpPr>
          <p:nvPr/>
        </p:nvSpPr>
        <p:spPr bwMode="auto">
          <a:xfrm>
            <a:off x="2833686" y="3300184"/>
            <a:ext cx="4445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16" name="Line 24">
            <a:extLst>
              <a:ext uri="{FF2B5EF4-FFF2-40B4-BE49-F238E27FC236}">
                <a16:creationId xmlns:a16="http://schemas.microsoft.com/office/drawing/2014/main" id="{A3B7206C-08B5-6573-9734-769B57659385}"/>
              </a:ext>
            </a:extLst>
          </p:cNvPr>
          <p:cNvSpPr>
            <a:spLocks noChangeShapeType="1"/>
          </p:cNvSpPr>
          <p:nvPr/>
        </p:nvSpPr>
        <p:spPr bwMode="auto">
          <a:xfrm>
            <a:off x="4022724" y="2195286"/>
            <a:ext cx="0" cy="4556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17" name="Line 25">
            <a:extLst>
              <a:ext uri="{FF2B5EF4-FFF2-40B4-BE49-F238E27FC236}">
                <a16:creationId xmlns:a16="http://schemas.microsoft.com/office/drawing/2014/main" id="{8699E143-3828-3BE1-BA5F-52CA8122A96B}"/>
              </a:ext>
            </a:extLst>
          </p:cNvPr>
          <p:cNvSpPr>
            <a:spLocks noChangeShapeType="1"/>
          </p:cNvSpPr>
          <p:nvPr/>
        </p:nvSpPr>
        <p:spPr bwMode="auto">
          <a:xfrm>
            <a:off x="4686299" y="3012846"/>
            <a:ext cx="593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18" name="Line 26">
            <a:extLst>
              <a:ext uri="{FF2B5EF4-FFF2-40B4-BE49-F238E27FC236}">
                <a16:creationId xmlns:a16="http://schemas.microsoft.com/office/drawing/2014/main" id="{7B3DD664-77DE-D0C4-33B8-A59FE674335E}"/>
              </a:ext>
            </a:extLst>
          </p:cNvPr>
          <p:cNvSpPr>
            <a:spLocks noChangeShapeType="1"/>
          </p:cNvSpPr>
          <p:nvPr/>
        </p:nvSpPr>
        <p:spPr bwMode="auto">
          <a:xfrm>
            <a:off x="4833937" y="1863496"/>
            <a:ext cx="371475" cy="6477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19" name="Line 27">
            <a:extLst>
              <a:ext uri="{FF2B5EF4-FFF2-40B4-BE49-F238E27FC236}">
                <a16:creationId xmlns:a16="http://schemas.microsoft.com/office/drawing/2014/main" id="{EED2A6EA-D948-FD5E-F06D-B72D3A3AEC3F}"/>
              </a:ext>
            </a:extLst>
          </p:cNvPr>
          <p:cNvSpPr>
            <a:spLocks noChangeShapeType="1"/>
          </p:cNvSpPr>
          <p:nvPr/>
        </p:nvSpPr>
        <p:spPr bwMode="auto">
          <a:xfrm flipV="1">
            <a:off x="5575298" y="3516084"/>
            <a:ext cx="0" cy="1147762"/>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20" name="Text Box 30">
            <a:extLst>
              <a:ext uri="{FF2B5EF4-FFF2-40B4-BE49-F238E27FC236}">
                <a16:creationId xmlns:a16="http://schemas.microsoft.com/office/drawing/2014/main" id="{3235187A-AF8F-7C2A-9E96-0D59FAEC03DA}"/>
              </a:ext>
            </a:extLst>
          </p:cNvPr>
          <p:cNvSpPr txBox="1">
            <a:spLocks noChangeArrowheads="1"/>
          </p:cNvSpPr>
          <p:nvPr/>
        </p:nvSpPr>
        <p:spPr bwMode="auto">
          <a:xfrm>
            <a:off x="4464049" y="4017734"/>
            <a:ext cx="11858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2" rIns="91408" bIns="45702">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800"/>
              <a:t>subjektiv</a:t>
            </a:r>
          </a:p>
        </p:txBody>
      </p:sp>
      <p:sp>
        <p:nvSpPr>
          <p:cNvPr id="8221" name="Rectangle 32">
            <a:extLst>
              <a:ext uri="{FF2B5EF4-FFF2-40B4-BE49-F238E27FC236}">
                <a16:creationId xmlns:a16="http://schemas.microsoft.com/office/drawing/2014/main" id="{AEDAF1F3-6CE0-0231-6A39-2FFB827BBEF7}"/>
              </a:ext>
            </a:extLst>
          </p:cNvPr>
          <p:cNvSpPr>
            <a:spLocks noChangeArrowheads="1"/>
          </p:cNvSpPr>
          <p:nvPr/>
        </p:nvSpPr>
        <p:spPr bwMode="auto">
          <a:xfrm>
            <a:off x="374650" y="23069"/>
            <a:ext cx="6553200" cy="720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905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400" b="1" dirty="0">
                <a:solidFill>
                  <a:schemeClr val="accent1"/>
                </a:solidFill>
                <a:latin typeface="Arial Black" panose="020B0A04020102020204" pitchFamily="34" charset="0"/>
                <a:ea typeface="+mj-ea"/>
                <a:cs typeface="+mj-cs"/>
              </a:rPr>
              <a:t>Das sozial-kognitive Prozessmodell des Gesundheitsverhaltens</a:t>
            </a:r>
          </a:p>
        </p:txBody>
      </p:sp>
      <p:sp>
        <p:nvSpPr>
          <p:cNvPr id="8222" name="Line 33">
            <a:extLst>
              <a:ext uri="{FF2B5EF4-FFF2-40B4-BE49-F238E27FC236}">
                <a16:creationId xmlns:a16="http://schemas.microsoft.com/office/drawing/2014/main" id="{2C7EA379-3077-01F3-5A84-243278AA51E8}"/>
              </a:ext>
            </a:extLst>
          </p:cNvPr>
          <p:cNvSpPr>
            <a:spLocks noChangeShapeType="1"/>
          </p:cNvSpPr>
          <p:nvPr/>
        </p:nvSpPr>
        <p:spPr bwMode="auto">
          <a:xfrm flipV="1">
            <a:off x="8494711" y="3512910"/>
            <a:ext cx="0" cy="19446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223" name="Line 34">
            <a:extLst>
              <a:ext uri="{FF2B5EF4-FFF2-40B4-BE49-F238E27FC236}">
                <a16:creationId xmlns:a16="http://schemas.microsoft.com/office/drawing/2014/main" id="{0D60E2C5-60DB-4535-2812-74388D29563B}"/>
              </a:ext>
            </a:extLst>
          </p:cNvPr>
          <p:cNvSpPr>
            <a:spLocks noChangeShapeType="1"/>
          </p:cNvSpPr>
          <p:nvPr/>
        </p:nvSpPr>
        <p:spPr bwMode="auto">
          <a:xfrm>
            <a:off x="7845423" y="5163908"/>
            <a:ext cx="0" cy="2936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224" name="AutoShape 35">
            <a:extLst>
              <a:ext uri="{FF2B5EF4-FFF2-40B4-BE49-F238E27FC236}">
                <a16:creationId xmlns:a16="http://schemas.microsoft.com/office/drawing/2014/main" id="{BEBBC70A-870B-D2C9-1123-8EC8A5AB0F3E}"/>
              </a:ext>
            </a:extLst>
          </p:cNvPr>
          <p:cNvSpPr>
            <a:spLocks noChangeArrowheads="1"/>
          </p:cNvSpPr>
          <p:nvPr/>
        </p:nvSpPr>
        <p:spPr bwMode="auto">
          <a:xfrm>
            <a:off x="4821237" y="849085"/>
            <a:ext cx="1728787" cy="385761"/>
          </a:xfrm>
          <a:prstGeom prst="wedgeRoundRectCallout">
            <a:avLst>
              <a:gd name="adj1" fmla="val -48709"/>
              <a:gd name="adj2" fmla="val 94691"/>
              <a:gd name="adj3" fmla="val 16667"/>
            </a:avLst>
          </a:prstGeom>
          <a:solidFill>
            <a:schemeClr val="accent1">
              <a:lumMod val="60000"/>
              <a:lumOff val="40000"/>
            </a:schemeClr>
          </a:solidFill>
          <a:ln w="9525">
            <a:solidFill>
              <a:schemeClr val="tx1"/>
            </a:solidFill>
            <a:miter lim="800000"/>
            <a:headEnd/>
            <a:tailEnd/>
          </a:ln>
          <a:effectLst/>
        </p:spPr>
        <p:txBody>
          <a:bodyPr/>
          <a:lstStyle/>
          <a:p>
            <a:pPr algn="ctr">
              <a:spcBef>
                <a:spcPct val="0"/>
              </a:spcBef>
            </a:pPr>
            <a:r>
              <a:rPr lang="de-DE" altLang="de-DE" sz="1400">
                <a:latin typeface="Arial" panose="020B0604020202020204" pitchFamily="34" charset="0"/>
              </a:rPr>
              <a:t>Ich kann das!</a:t>
            </a:r>
          </a:p>
        </p:txBody>
      </p:sp>
      <p:sp>
        <p:nvSpPr>
          <p:cNvPr id="8225" name="AutoShape 36">
            <a:extLst>
              <a:ext uri="{FF2B5EF4-FFF2-40B4-BE49-F238E27FC236}">
                <a16:creationId xmlns:a16="http://schemas.microsoft.com/office/drawing/2014/main" id="{649B3020-362F-9355-DC3F-54E17B2F637B}"/>
              </a:ext>
            </a:extLst>
          </p:cNvPr>
          <p:cNvSpPr>
            <a:spLocks noChangeArrowheads="1"/>
          </p:cNvSpPr>
          <p:nvPr/>
        </p:nvSpPr>
        <p:spPr bwMode="auto">
          <a:xfrm>
            <a:off x="1400173" y="851017"/>
            <a:ext cx="2473325" cy="405128"/>
          </a:xfrm>
          <a:prstGeom prst="wedgeRoundRectCallout">
            <a:avLst>
              <a:gd name="adj1" fmla="val -47357"/>
              <a:gd name="adj2" fmla="val 88560"/>
              <a:gd name="adj3" fmla="val 16667"/>
            </a:avLst>
          </a:prstGeom>
          <a:solidFill>
            <a:schemeClr val="accent1">
              <a:lumMod val="60000"/>
              <a:lumOff val="40000"/>
            </a:schemeClr>
          </a:solidFill>
          <a:ln w="9525">
            <a:solidFill>
              <a:schemeClr val="tx1"/>
            </a:solidFill>
            <a:miter lim="800000"/>
            <a:headEnd/>
            <a:tailEnd/>
          </a:ln>
          <a:effectLst/>
        </p:spPr>
        <p:txBody>
          <a:bodyPr/>
          <a:lstStyle/>
          <a:p>
            <a:pPr algn="ctr">
              <a:spcBef>
                <a:spcPct val="0"/>
              </a:spcBef>
            </a:pPr>
            <a:r>
              <a:rPr lang="de-DE" altLang="de-DE" sz="1400">
                <a:latin typeface="Arial" panose="020B0604020202020204" pitchFamily="34" charset="0"/>
              </a:rPr>
              <a:t>Das Verhalten bringt was!</a:t>
            </a:r>
          </a:p>
        </p:txBody>
      </p:sp>
      <p:sp>
        <p:nvSpPr>
          <p:cNvPr id="8226" name="AutoShape 37">
            <a:extLst>
              <a:ext uri="{FF2B5EF4-FFF2-40B4-BE49-F238E27FC236}">
                <a16:creationId xmlns:a16="http://schemas.microsoft.com/office/drawing/2014/main" id="{84FCEEB8-A689-1877-F047-B89264834579}"/>
              </a:ext>
            </a:extLst>
          </p:cNvPr>
          <p:cNvSpPr>
            <a:spLocks noChangeArrowheads="1"/>
          </p:cNvSpPr>
          <p:nvPr/>
        </p:nvSpPr>
        <p:spPr bwMode="auto">
          <a:xfrm>
            <a:off x="3225798" y="5384572"/>
            <a:ext cx="1295400" cy="576263"/>
          </a:xfrm>
          <a:prstGeom prst="wedgeRoundRectCallout">
            <a:avLst>
              <a:gd name="adj1" fmla="val -90319"/>
              <a:gd name="adj2" fmla="val -78924"/>
              <a:gd name="adj3" fmla="val 16667"/>
            </a:avLst>
          </a:prstGeom>
          <a:solidFill>
            <a:schemeClr val="accent1">
              <a:lumMod val="60000"/>
              <a:lumOff val="40000"/>
            </a:schemeClr>
          </a:solidFill>
          <a:ln w="9525">
            <a:solidFill>
              <a:schemeClr val="tx1"/>
            </a:solidFill>
            <a:miter lim="800000"/>
            <a:headEnd/>
            <a:tailEnd/>
          </a:ln>
          <a:effectLst/>
        </p:spPr>
        <p:txBody>
          <a:bodyPr/>
          <a:lstStyle/>
          <a:p>
            <a:pPr algn="ctr">
              <a:spcBef>
                <a:spcPct val="0"/>
              </a:spcBef>
            </a:pPr>
            <a:r>
              <a:rPr lang="de-DE" altLang="de-DE" sz="1400" dirty="0">
                <a:latin typeface="Arial" panose="020B0604020202020204" pitchFamily="34" charset="0"/>
              </a:rPr>
              <a:t>Mich könnte es treffen!</a:t>
            </a:r>
          </a:p>
        </p:txBody>
      </p:sp>
      <p:sp>
        <p:nvSpPr>
          <p:cNvPr id="8227" name="AutoShape 38">
            <a:extLst>
              <a:ext uri="{FF2B5EF4-FFF2-40B4-BE49-F238E27FC236}">
                <a16:creationId xmlns:a16="http://schemas.microsoft.com/office/drawing/2014/main" id="{B8666D6B-9309-05B6-CB3F-0F54FF34A31D}"/>
              </a:ext>
            </a:extLst>
          </p:cNvPr>
          <p:cNvSpPr>
            <a:spLocks noChangeArrowheads="1"/>
          </p:cNvSpPr>
          <p:nvPr/>
        </p:nvSpPr>
        <p:spPr bwMode="auto">
          <a:xfrm>
            <a:off x="3094035" y="3657373"/>
            <a:ext cx="1349376" cy="1006474"/>
          </a:xfrm>
          <a:prstGeom prst="wedgeRoundRectCallout">
            <a:avLst>
              <a:gd name="adj1" fmla="val -71896"/>
              <a:gd name="adj2" fmla="val -10025"/>
              <a:gd name="adj3" fmla="val 16667"/>
            </a:avLst>
          </a:prstGeom>
          <a:solidFill>
            <a:schemeClr val="accent1">
              <a:lumMod val="60000"/>
              <a:lumOff val="40000"/>
            </a:schemeClr>
          </a:solidFill>
          <a:ln w="9525">
            <a:solidFill>
              <a:schemeClr val="tx1"/>
            </a:solidFill>
            <a:miter lim="800000"/>
            <a:headEnd/>
            <a:tailEnd/>
          </a:ln>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400" dirty="0"/>
              <a:t>Ich fühle mich durch die Krankheit bedroht!</a:t>
            </a:r>
          </a:p>
        </p:txBody>
      </p:sp>
      <p:sp>
        <p:nvSpPr>
          <p:cNvPr id="8228" name="AutoShape 39">
            <a:extLst>
              <a:ext uri="{FF2B5EF4-FFF2-40B4-BE49-F238E27FC236}">
                <a16:creationId xmlns:a16="http://schemas.microsoft.com/office/drawing/2014/main" id="{D3D0061D-5E63-61EE-F66A-24D01A7873B8}"/>
              </a:ext>
            </a:extLst>
          </p:cNvPr>
          <p:cNvSpPr>
            <a:spLocks noChangeArrowheads="1"/>
          </p:cNvSpPr>
          <p:nvPr/>
        </p:nvSpPr>
        <p:spPr bwMode="auto">
          <a:xfrm>
            <a:off x="5181599" y="1847570"/>
            <a:ext cx="1545155" cy="289027"/>
          </a:xfrm>
          <a:prstGeom prst="wedgeRoundRectCallout">
            <a:avLst>
              <a:gd name="adj1" fmla="val -88049"/>
              <a:gd name="adj2" fmla="val 220798"/>
              <a:gd name="adj3" fmla="val 16667"/>
            </a:avLst>
          </a:prstGeom>
          <a:solidFill>
            <a:schemeClr val="accent1">
              <a:lumMod val="60000"/>
              <a:lumOff val="40000"/>
            </a:schemeClr>
          </a:solidFill>
          <a:ln w="9525">
            <a:solidFill>
              <a:schemeClr val="tx1"/>
            </a:solidFill>
            <a:miter lim="800000"/>
            <a:headEnd/>
            <a:tailEnd/>
          </a:ln>
          <a:effectLst/>
        </p:spPr>
        <p:txBody>
          <a:bodyPr/>
          <a:lstStyle/>
          <a:p>
            <a:pPr algn="ctr">
              <a:spcBef>
                <a:spcPct val="0"/>
              </a:spcBef>
            </a:pPr>
            <a:r>
              <a:rPr lang="de-DE" altLang="de-DE" sz="1400" dirty="0">
                <a:latin typeface="Arial" panose="020B0604020202020204" pitchFamily="34" charset="0"/>
              </a:rPr>
              <a:t>Ich beabsichtige!</a:t>
            </a:r>
          </a:p>
        </p:txBody>
      </p:sp>
      <p:sp>
        <p:nvSpPr>
          <p:cNvPr id="8229" name="AutoShape 40">
            <a:extLst>
              <a:ext uri="{FF2B5EF4-FFF2-40B4-BE49-F238E27FC236}">
                <a16:creationId xmlns:a16="http://schemas.microsoft.com/office/drawing/2014/main" id="{0CA16075-3E47-FA5A-C640-1D7105DFAB33}"/>
              </a:ext>
            </a:extLst>
          </p:cNvPr>
          <p:cNvSpPr>
            <a:spLocks noChangeArrowheads="1"/>
          </p:cNvSpPr>
          <p:nvPr/>
        </p:nvSpPr>
        <p:spPr bwMode="auto">
          <a:xfrm>
            <a:off x="9132884" y="2435393"/>
            <a:ext cx="1728787" cy="431007"/>
          </a:xfrm>
          <a:prstGeom prst="wedgeRoundRectCallout">
            <a:avLst>
              <a:gd name="adj1" fmla="val -50362"/>
              <a:gd name="adj2" fmla="val 81460"/>
              <a:gd name="adj3" fmla="val 16667"/>
            </a:avLst>
          </a:prstGeom>
          <a:solidFill>
            <a:schemeClr val="accent1">
              <a:lumMod val="60000"/>
              <a:lumOff val="40000"/>
            </a:schemeClr>
          </a:solidFill>
          <a:ln w="9525">
            <a:solidFill>
              <a:schemeClr val="tx1"/>
            </a:solidFill>
            <a:miter lim="800000"/>
            <a:headEnd/>
            <a:tailEnd/>
          </a:ln>
          <a:effectLst/>
        </p:spPr>
        <p:txBody>
          <a:bodyPr/>
          <a:lstStyle/>
          <a:p>
            <a:pPr algn="ctr">
              <a:spcBef>
                <a:spcPct val="0"/>
              </a:spcBef>
            </a:pPr>
            <a:r>
              <a:rPr lang="de-DE" altLang="de-DE" sz="1400" dirty="0">
                <a:latin typeface="Arial" panose="020B0604020202020204" pitchFamily="34" charset="0"/>
              </a:rPr>
              <a:t>Ich setze um!</a:t>
            </a:r>
          </a:p>
        </p:txBody>
      </p:sp>
      <p:sp>
        <p:nvSpPr>
          <p:cNvPr id="8230" name="AutoShape 41">
            <a:extLst>
              <a:ext uri="{FF2B5EF4-FFF2-40B4-BE49-F238E27FC236}">
                <a16:creationId xmlns:a16="http://schemas.microsoft.com/office/drawing/2014/main" id="{8B097797-7672-0D13-DB56-F258CA9D6675}"/>
              </a:ext>
            </a:extLst>
          </p:cNvPr>
          <p:cNvSpPr>
            <a:spLocks noChangeArrowheads="1"/>
          </p:cNvSpPr>
          <p:nvPr/>
        </p:nvSpPr>
        <p:spPr bwMode="auto">
          <a:xfrm>
            <a:off x="6238877" y="3826340"/>
            <a:ext cx="1512882" cy="604938"/>
          </a:xfrm>
          <a:prstGeom prst="wedgeRoundRectCallout">
            <a:avLst>
              <a:gd name="adj1" fmla="val -46268"/>
              <a:gd name="adj2" fmla="val 87320"/>
              <a:gd name="adj3" fmla="val 16667"/>
            </a:avLst>
          </a:prstGeom>
          <a:solidFill>
            <a:schemeClr val="accent1">
              <a:lumMod val="60000"/>
              <a:lumOff val="40000"/>
            </a:schemeClr>
          </a:solidFill>
          <a:ln w="9525">
            <a:solidFill>
              <a:schemeClr val="tx1"/>
            </a:solidFill>
            <a:miter lim="800000"/>
            <a:headEnd/>
            <a:tailEnd/>
          </a:ln>
          <a:effectLst/>
        </p:spPr>
        <p:txBody>
          <a:bodyPr/>
          <a:lstStyle/>
          <a:p>
            <a:pPr algn="ctr">
              <a:spcBef>
                <a:spcPct val="0"/>
              </a:spcBef>
            </a:pPr>
            <a:r>
              <a:rPr lang="de-DE" altLang="de-DE" sz="1400" dirty="0">
                <a:latin typeface="Arial" panose="020B0604020202020204" pitchFamily="34" charset="0"/>
              </a:rPr>
              <a:t>Ich scheitere an der Realität!</a:t>
            </a:r>
          </a:p>
        </p:txBody>
      </p:sp>
      <p:sp>
        <p:nvSpPr>
          <p:cNvPr id="8231" name="AutoShape 42">
            <a:extLst>
              <a:ext uri="{FF2B5EF4-FFF2-40B4-BE49-F238E27FC236}">
                <a16:creationId xmlns:a16="http://schemas.microsoft.com/office/drawing/2014/main" id="{FEB390AE-9522-C7C1-9F7B-7A50191F8E4D}"/>
              </a:ext>
            </a:extLst>
          </p:cNvPr>
          <p:cNvSpPr>
            <a:spLocks noChangeArrowheads="1"/>
          </p:cNvSpPr>
          <p:nvPr/>
        </p:nvSpPr>
        <p:spPr bwMode="auto">
          <a:xfrm>
            <a:off x="4749798" y="5384572"/>
            <a:ext cx="1512888" cy="576263"/>
          </a:xfrm>
          <a:prstGeom prst="wedgeRoundRectCallout">
            <a:avLst>
              <a:gd name="adj1" fmla="val 114324"/>
              <a:gd name="adj2" fmla="val 16389"/>
              <a:gd name="adj3" fmla="val 16667"/>
            </a:avLst>
          </a:prstGeom>
          <a:solidFill>
            <a:schemeClr val="accent1">
              <a:lumMod val="60000"/>
              <a:lumOff val="40000"/>
            </a:schemeClr>
          </a:solidFill>
          <a:ln w="9525">
            <a:solidFill>
              <a:schemeClr val="tx1"/>
            </a:solidFill>
            <a:miter lim="800000"/>
            <a:headEnd/>
            <a:tailEnd/>
          </a:ln>
          <a:effectLst/>
        </p:spPr>
        <p:txBody>
          <a:bodyPr/>
          <a:lstStyle/>
          <a:p>
            <a:pPr algn="ctr">
              <a:spcBef>
                <a:spcPct val="0"/>
              </a:spcBef>
            </a:pPr>
            <a:r>
              <a:rPr lang="de-DE" altLang="de-DE" sz="1400" dirty="0">
                <a:latin typeface="Arial" panose="020B0604020202020204" pitchFamily="34" charset="0"/>
              </a:rPr>
              <a:t>Ich habe es geschafft!</a:t>
            </a:r>
          </a:p>
        </p:txBody>
      </p:sp>
      <p:sp>
        <p:nvSpPr>
          <p:cNvPr id="8232" name="Text Box 43">
            <a:extLst>
              <a:ext uri="{FF2B5EF4-FFF2-40B4-BE49-F238E27FC236}">
                <a16:creationId xmlns:a16="http://schemas.microsoft.com/office/drawing/2014/main" id="{1D6B8984-768D-6B0D-0BD0-182F38D13F4C}"/>
              </a:ext>
            </a:extLst>
          </p:cNvPr>
          <p:cNvSpPr txBox="1">
            <a:spLocks noChangeArrowheads="1"/>
          </p:cNvSpPr>
          <p:nvPr/>
        </p:nvSpPr>
        <p:spPr bwMode="auto">
          <a:xfrm>
            <a:off x="8455024" y="4232047"/>
            <a:ext cx="1185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2" rIns="91408" bIns="45702">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800"/>
              <a:t>objektiv</a:t>
            </a:r>
          </a:p>
        </p:txBody>
      </p:sp>
      <p:pic>
        <p:nvPicPr>
          <p:cNvPr id="5" name="Grafik 4">
            <a:extLst>
              <a:ext uri="{FF2B5EF4-FFF2-40B4-BE49-F238E27FC236}">
                <a16:creationId xmlns:a16="http://schemas.microsoft.com/office/drawing/2014/main" id="{24480BA5-86BB-9ED9-BCDB-77E10C23211A}"/>
              </a:ext>
            </a:extLst>
          </p:cNvPr>
          <p:cNvPicPr>
            <a:picLocks noChangeAspect="1"/>
          </p:cNvPicPr>
          <p:nvPr/>
        </p:nvPicPr>
        <p:blipFill rotWithShape="1">
          <a:blip r:embed="rId3"/>
          <a:srcRect t="22685"/>
          <a:stretch/>
        </p:blipFill>
        <p:spPr>
          <a:xfrm>
            <a:off x="9898912" y="5942975"/>
            <a:ext cx="2201825" cy="1134897"/>
          </a:xfrm>
          <a:prstGeom prst="rect">
            <a:avLst/>
          </a:prstGeom>
        </p:spPr>
      </p:pic>
      <p:sp>
        <p:nvSpPr>
          <p:cNvPr id="6" name="Rechteck 5">
            <a:extLst>
              <a:ext uri="{FF2B5EF4-FFF2-40B4-BE49-F238E27FC236}">
                <a16:creationId xmlns:a16="http://schemas.microsoft.com/office/drawing/2014/main" id="{7E71E5C0-E894-672F-465F-D1192985081C}"/>
              </a:ext>
            </a:extLst>
          </p:cNvPr>
          <p:cNvSpPr/>
          <p:nvPr/>
        </p:nvSpPr>
        <p:spPr>
          <a:xfrm>
            <a:off x="0" y="6211669"/>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87E77ECE-82D3-6454-0EC1-5E1C1A65E6F5}"/>
              </a:ext>
            </a:extLst>
          </p:cNvPr>
          <p:cNvSpPr txBox="1"/>
          <p:nvPr/>
        </p:nvSpPr>
        <p:spPr>
          <a:xfrm>
            <a:off x="-1772" y="6211669"/>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8" name="Textfeld 7">
            <a:extLst>
              <a:ext uri="{FF2B5EF4-FFF2-40B4-BE49-F238E27FC236}">
                <a16:creationId xmlns:a16="http://schemas.microsoft.com/office/drawing/2014/main" id="{2639CBE5-1C8C-4CEA-7FD3-267F622887FB}"/>
              </a:ext>
            </a:extLst>
          </p:cNvPr>
          <p:cNvSpPr txBox="1"/>
          <p:nvPr/>
        </p:nvSpPr>
        <p:spPr>
          <a:xfrm>
            <a:off x="4224669" y="6211669"/>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
        <p:nvSpPr>
          <p:cNvPr id="9" name="AutoShape 4">
            <a:extLst>
              <a:ext uri="{FF2B5EF4-FFF2-40B4-BE49-F238E27FC236}">
                <a16:creationId xmlns:a16="http://schemas.microsoft.com/office/drawing/2014/main" id="{87F891E9-6478-F0ED-561F-A679EC837249}"/>
              </a:ext>
            </a:extLst>
          </p:cNvPr>
          <p:cNvSpPr>
            <a:spLocks noChangeArrowheads="1"/>
          </p:cNvSpPr>
          <p:nvPr/>
        </p:nvSpPr>
        <p:spPr bwMode="auto">
          <a:xfrm>
            <a:off x="6889750" y="900667"/>
            <a:ext cx="2473325" cy="1049818"/>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2" rIns="91408" bIns="45702"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2000" dirty="0"/>
              <a:t>Aufrechterhaltungs-</a:t>
            </a:r>
          </a:p>
          <a:p>
            <a:pPr algn="ctr" eaLnBrk="1" hangingPunct="1">
              <a:spcBef>
                <a:spcPct val="0"/>
              </a:spcBef>
              <a:buFontTx/>
              <a:buNone/>
            </a:pPr>
            <a:r>
              <a:rPr lang="de-DE" altLang="de-DE" sz="2000" dirty="0"/>
              <a:t>selbstwirksamkeits-</a:t>
            </a:r>
          </a:p>
          <a:p>
            <a:pPr algn="ctr" eaLnBrk="1" hangingPunct="1">
              <a:spcBef>
                <a:spcPct val="0"/>
              </a:spcBef>
              <a:buFontTx/>
              <a:buNone/>
            </a:pPr>
            <a:r>
              <a:rPr lang="de-DE" altLang="de-DE" sz="2000" dirty="0" err="1"/>
              <a:t>erwartung</a:t>
            </a:r>
            <a:endParaRPr lang="de-DE" altLang="de-DE" sz="2400" dirty="0"/>
          </a:p>
        </p:txBody>
      </p:sp>
      <p:sp>
        <p:nvSpPr>
          <p:cNvPr id="10" name="Line 15">
            <a:extLst>
              <a:ext uri="{FF2B5EF4-FFF2-40B4-BE49-F238E27FC236}">
                <a16:creationId xmlns:a16="http://schemas.microsoft.com/office/drawing/2014/main" id="{0B908F82-AF6C-5EC6-5948-65368C9A5476}"/>
              </a:ext>
            </a:extLst>
          </p:cNvPr>
          <p:cNvSpPr>
            <a:spLocks noChangeShapeType="1"/>
          </p:cNvSpPr>
          <p:nvPr/>
        </p:nvSpPr>
        <p:spPr bwMode="auto">
          <a:xfrm>
            <a:off x="4833936" y="1712683"/>
            <a:ext cx="2001837" cy="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Line 25">
            <a:extLst>
              <a:ext uri="{FF2B5EF4-FFF2-40B4-BE49-F238E27FC236}">
                <a16:creationId xmlns:a16="http://schemas.microsoft.com/office/drawing/2014/main" id="{85A02144-32F1-532B-5F24-6FA6203A0B45}"/>
              </a:ext>
            </a:extLst>
          </p:cNvPr>
          <p:cNvSpPr>
            <a:spLocks noChangeShapeType="1"/>
          </p:cNvSpPr>
          <p:nvPr/>
        </p:nvSpPr>
        <p:spPr bwMode="auto">
          <a:xfrm flipH="1">
            <a:off x="7751758" y="1945252"/>
            <a:ext cx="0" cy="25606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 name="AutoShape 40">
            <a:extLst>
              <a:ext uri="{FF2B5EF4-FFF2-40B4-BE49-F238E27FC236}">
                <a16:creationId xmlns:a16="http://schemas.microsoft.com/office/drawing/2014/main" id="{B3FF02AF-CBF5-799A-9FC4-E3F4170887DD}"/>
              </a:ext>
            </a:extLst>
          </p:cNvPr>
          <p:cNvSpPr>
            <a:spLocks noChangeArrowheads="1"/>
          </p:cNvSpPr>
          <p:nvPr/>
        </p:nvSpPr>
        <p:spPr bwMode="auto">
          <a:xfrm>
            <a:off x="9417051" y="920788"/>
            <a:ext cx="2108641" cy="613767"/>
          </a:xfrm>
          <a:prstGeom prst="wedgeRoundRectCallout">
            <a:avLst>
              <a:gd name="adj1" fmla="val -53028"/>
              <a:gd name="adj2" fmla="val 85757"/>
              <a:gd name="adj3" fmla="val 16667"/>
            </a:avLst>
          </a:prstGeom>
          <a:solidFill>
            <a:schemeClr val="accent1">
              <a:lumMod val="60000"/>
              <a:lumOff val="40000"/>
            </a:schemeClr>
          </a:solidFill>
          <a:ln w="9525">
            <a:solidFill>
              <a:schemeClr val="tx1"/>
            </a:solidFill>
            <a:miter lim="800000"/>
            <a:headEnd/>
            <a:tailEnd/>
          </a:ln>
          <a:effectLst/>
        </p:spPr>
        <p:txBody>
          <a:bodyPr/>
          <a:lstStyle/>
          <a:p>
            <a:pPr algn="ctr">
              <a:spcBef>
                <a:spcPct val="0"/>
              </a:spcBef>
            </a:pPr>
            <a:r>
              <a:rPr lang="de-DE" altLang="de-DE" sz="1400" dirty="0">
                <a:latin typeface="Arial" panose="020B0604020202020204" pitchFamily="34" charset="0"/>
              </a:rPr>
              <a:t>Ich kann das in meinen Alltag integrieren!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4" grpId="0" animBg="1"/>
      <p:bldP spid="8225" grpId="0" animBg="1"/>
      <p:bldP spid="8226" grpId="0" animBg="1"/>
      <p:bldP spid="8227" grpId="0" animBg="1"/>
      <p:bldP spid="8228" grpId="0" animBg="1"/>
      <p:bldP spid="8229" grpId="0" animBg="1"/>
      <p:bldP spid="8230" grpId="0" animBg="1"/>
      <p:bldP spid="823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6C81F4B-856D-0F37-FB4E-11AAADF2B222}"/>
              </a:ext>
            </a:extLst>
          </p:cNvPr>
          <p:cNvPicPr>
            <a:picLocks noChangeAspect="1"/>
          </p:cNvPicPr>
          <p:nvPr/>
        </p:nvPicPr>
        <p:blipFill rotWithShape="1">
          <a:blip r:embed="rId2"/>
          <a:srcRect l="30330" t="36686" r="29121" b="15409"/>
          <a:stretch/>
        </p:blipFill>
        <p:spPr>
          <a:xfrm>
            <a:off x="45107" y="0"/>
            <a:ext cx="9308968" cy="5803569"/>
          </a:xfrm>
          <a:prstGeom prst="rect">
            <a:avLst/>
          </a:prstGeom>
        </p:spPr>
      </p:pic>
      <p:pic>
        <p:nvPicPr>
          <p:cNvPr id="6" name="Grafik 5">
            <a:extLst>
              <a:ext uri="{FF2B5EF4-FFF2-40B4-BE49-F238E27FC236}">
                <a16:creationId xmlns:a16="http://schemas.microsoft.com/office/drawing/2014/main" id="{E0ACAF08-BD6B-F700-15FB-9493EABA6259}"/>
              </a:ext>
            </a:extLst>
          </p:cNvPr>
          <p:cNvPicPr>
            <a:picLocks noChangeAspect="1"/>
          </p:cNvPicPr>
          <p:nvPr/>
        </p:nvPicPr>
        <p:blipFill rotWithShape="1">
          <a:blip r:embed="rId3"/>
          <a:srcRect t="22685"/>
          <a:stretch/>
        </p:blipFill>
        <p:spPr>
          <a:xfrm>
            <a:off x="9898912" y="5942975"/>
            <a:ext cx="2201825" cy="1134897"/>
          </a:xfrm>
          <a:prstGeom prst="rect">
            <a:avLst/>
          </a:prstGeom>
        </p:spPr>
      </p:pic>
      <p:sp>
        <p:nvSpPr>
          <p:cNvPr id="7" name="Rechteck 6">
            <a:extLst>
              <a:ext uri="{FF2B5EF4-FFF2-40B4-BE49-F238E27FC236}">
                <a16:creationId xmlns:a16="http://schemas.microsoft.com/office/drawing/2014/main" id="{FFFB72C3-C85A-C8D1-10FD-21ADA8E9A143}"/>
              </a:ext>
            </a:extLst>
          </p:cNvPr>
          <p:cNvSpPr/>
          <p:nvPr/>
        </p:nvSpPr>
        <p:spPr>
          <a:xfrm>
            <a:off x="0" y="6211669"/>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2C621AB8-2F62-0C8A-1ADD-C71C23E48029}"/>
              </a:ext>
            </a:extLst>
          </p:cNvPr>
          <p:cNvSpPr txBox="1"/>
          <p:nvPr/>
        </p:nvSpPr>
        <p:spPr>
          <a:xfrm>
            <a:off x="-1772" y="6211669"/>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9" name="Textfeld 8">
            <a:extLst>
              <a:ext uri="{FF2B5EF4-FFF2-40B4-BE49-F238E27FC236}">
                <a16:creationId xmlns:a16="http://schemas.microsoft.com/office/drawing/2014/main" id="{C30C74B6-4D8B-5B75-F2BE-EF508C71476C}"/>
              </a:ext>
            </a:extLst>
          </p:cNvPr>
          <p:cNvSpPr txBox="1"/>
          <p:nvPr/>
        </p:nvSpPr>
        <p:spPr>
          <a:xfrm>
            <a:off x="4224669" y="6211669"/>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
        <p:nvSpPr>
          <p:cNvPr id="2" name="Textfeld 1">
            <a:extLst>
              <a:ext uri="{FF2B5EF4-FFF2-40B4-BE49-F238E27FC236}">
                <a16:creationId xmlns:a16="http://schemas.microsoft.com/office/drawing/2014/main" id="{9D2EC506-1FE4-90ED-40BB-B48C5DFA75D7}"/>
              </a:ext>
            </a:extLst>
          </p:cNvPr>
          <p:cNvSpPr txBox="1"/>
          <p:nvPr/>
        </p:nvSpPr>
        <p:spPr>
          <a:xfrm>
            <a:off x="9354075" y="5495792"/>
            <a:ext cx="2383794" cy="307777"/>
          </a:xfrm>
          <a:prstGeom prst="rect">
            <a:avLst/>
          </a:prstGeom>
          <a:noFill/>
        </p:spPr>
        <p:txBody>
          <a:bodyPr wrap="none" rtlCol="0">
            <a:spAutoFit/>
          </a:bodyPr>
          <a:lstStyle/>
          <a:p>
            <a:r>
              <a:rPr lang="de-DE" sz="1400" dirty="0"/>
              <a:t>Salewski &amp; </a:t>
            </a:r>
            <a:r>
              <a:rPr lang="de-DE" sz="1400" dirty="0" err="1"/>
              <a:t>Opwis</a:t>
            </a:r>
            <a:r>
              <a:rPr lang="de-DE" sz="1400" dirty="0"/>
              <a:t>, 2018, S. 32 </a:t>
            </a:r>
          </a:p>
        </p:txBody>
      </p:sp>
    </p:spTree>
    <p:extLst>
      <p:ext uri="{BB962C8B-B14F-4D97-AF65-F5344CB8AC3E}">
        <p14:creationId xmlns:p14="http://schemas.microsoft.com/office/powerpoint/2010/main" val="645859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725B1-28DB-0277-D888-2FC5407EDFCB}"/>
              </a:ext>
            </a:extLst>
          </p:cNvPr>
          <p:cNvSpPr>
            <a:spLocks noGrp="1"/>
          </p:cNvSpPr>
          <p:nvPr>
            <p:ph type="title"/>
          </p:nvPr>
        </p:nvSpPr>
        <p:spPr>
          <a:xfrm>
            <a:off x="906937" y="-236767"/>
            <a:ext cx="10515600" cy="1325563"/>
          </a:xfrm>
        </p:spPr>
        <p:txBody>
          <a:bodyPr>
            <a:normAutofit/>
          </a:bodyPr>
          <a:lstStyle/>
          <a:p>
            <a:pPr algn="ctr"/>
            <a:r>
              <a:rPr lang="de-DE" sz="3200" b="1" dirty="0">
                <a:solidFill>
                  <a:schemeClr val="accent1"/>
                </a:solidFill>
                <a:latin typeface="Arial Black" panose="020B0A04020102020204" pitchFamily="34" charset="0"/>
              </a:rPr>
              <a:t>Salutogenese und Ressourcenorientierung</a:t>
            </a:r>
          </a:p>
        </p:txBody>
      </p:sp>
      <p:sp>
        <p:nvSpPr>
          <p:cNvPr id="3" name="Inhaltsplatzhalter 2">
            <a:extLst>
              <a:ext uri="{FF2B5EF4-FFF2-40B4-BE49-F238E27FC236}">
                <a16:creationId xmlns:a16="http://schemas.microsoft.com/office/drawing/2014/main" id="{D390445B-D168-F1A9-30D7-B118E5461360}"/>
              </a:ext>
            </a:extLst>
          </p:cNvPr>
          <p:cNvSpPr>
            <a:spLocks noGrp="1"/>
          </p:cNvSpPr>
          <p:nvPr>
            <p:ph idx="1"/>
          </p:nvPr>
        </p:nvSpPr>
        <p:spPr>
          <a:xfrm>
            <a:off x="465841" y="928865"/>
            <a:ext cx="11397792" cy="5442736"/>
          </a:xfrm>
        </p:spPr>
        <p:txBody>
          <a:bodyPr>
            <a:normAutofit fontScale="77500" lnSpcReduction="20000"/>
          </a:bodyPr>
          <a:lstStyle/>
          <a:p>
            <a:pPr marL="0" indent="0">
              <a:buNone/>
            </a:pPr>
            <a:r>
              <a:rPr lang="de-DE" sz="2600" b="0" i="0" dirty="0">
                <a:solidFill>
                  <a:schemeClr val="accent1">
                    <a:lumMod val="75000"/>
                  </a:schemeClr>
                </a:solidFill>
                <a:effectLst/>
                <a:latin typeface="Arial" panose="020B0604020202020204" pitchFamily="34" charset="0"/>
                <a:cs typeface="Arial" panose="020B0604020202020204" pitchFamily="34" charset="0"/>
              </a:rPr>
              <a:t>Grundfragen der Salutogenese („Entstehung/Entwicklung von Gesundheit)“</a:t>
            </a:r>
          </a:p>
          <a:p>
            <a:r>
              <a:rPr lang="de-DE" sz="2600" b="0" i="0" dirty="0">
                <a:solidFill>
                  <a:srgbClr val="242021"/>
                </a:solidFill>
                <a:effectLst/>
                <a:latin typeface="Arial" panose="020B0604020202020204" pitchFamily="34" charset="0"/>
                <a:cs typeface="Arial" panose="020B0604020202020204" pitchFamily="34" charset="0"/>
              </a:rPr>
              <a:t>Welche Kräfte halten Menschen trotz vielfacher Risiken und Stressoren gesund? </a:t>
            </a:r>
          </a:p>
          <a:p>
            <a:r>
              <a:rPr lang="de-DE" sz="2600" b="0" i="0" dirty="0">
                <a:solidFill>
                  <a:srgbClr val="242021"/>
                </a:solidFill>
                <a:effectLst/>
                <a:latin typeface="Arial" panose="020B0604020202020204" pitchFamily="34" charset="0"/>
                <a:cs typeface="Arial" panose="020B0604020202020204" pitchFamily="34" charset="0"/>
              </a:rPr>
              <a:t>Wie und unter welchen Bedingungen entsteht Gesundheit?</a:t>
            </a:r>
            <a:r>
              <a:rPr lang="de-DE" sz="2600" dirty="0">
                <a:latin typeface="Arial" panose="020B0604020202020204" pitchFamily="34" charset="0"/>
                <a:cs typeface="Arial" panose="020B0604020202020204" pitchFamily="34" charset="0"/>
              </a:rPr>
              <a:t> </a:t>
            </a:r>
            <a:endParaRPr lang="de-DE" sz="600" dirty="0">
              <a:latin typeface="Arial" panose="020B0604020202020204" pitchFamily="34" charset="0"/>
              <a:cs typeface="Arial" panose="020B0604020202020204" pitchFamily="34" charset="0"/>
            </a:endParaRPr>
          </a:p>
          <a:p>
            <a:pPr marL="0" indent="0">
              <a:lnSpc>
                <a:spcPct val="120000"/>
              </a:lnSpc>
              <a:spcBef>
                <a:spcPts val="1800"/>
              </a:spcBef>
              <a:buNone/>
            </a:pPr>
            <a:r>
              <a:rPr lang="de-DE" sz="2600" b="0" i="0" dirty="0">
                <a:solidFill>
                  <a:srgbClr val="242021"/>
                </a:solidFill>
                <a:effectLst/>
                <a:latin typeface="Arial" panose="020B0604020202020204" pitchFamily="34" charset="0"/>
                <a:cs typeface="Arial" panose="020B0604020202020204" pitchFamily="34" charset="0"/>
              </a:rPr>
              <a:t>„Das </a:t>
            </a:r>
            <a:r>
              <a:rPr lang="de-DE" sz="2600" dirty="0">
                <a:solidFill>
                  <a:schemeClr val="accent1">
                    <a:lumMod val="75000"/>
                  </a:schemeClr>
                </a:solidFill>
                <a:latin typeface="Arial" panose="020B0604020202020204" pitchFamily="34" charset="0"/>
                <a:cs typeface="Arial" panose="020B0604020202020204" pitchFamily="34" charset="0"/>
              </a:rPr>
              <a:t>Gefühl der Kohärenz </a:t>
            </a:r>
            <a:r>
              <a:rPr lang="de-DE" sz="2600" b="0" i="0" dirty="0">
                <a:solidFill>
                  <a:srgbClr val="242021"/>
                </a:solidFill>
                <a:effectLst/>
                <a:latin typeface="Arial" panose="020B0604020202020204" pitchFamily="34" charset="0"/>
                <a:cs typeface="Arial" panose="020B0604020202020204" pitchFamily="34" charset="0"/>
              </a:rPr>
              <a:t>ist eine globale Orientierung, die ausdrückt, in welchem Ausmaß man ein durchgehendes, überdauerndes und dennoch dynamisches Gefühl der Zuversicht hat, dass </a:t>
            </a:r>
          </a:p>
          <a:p>
            <a:pPr marL="342900" indent="-342900">
              <a:lnSpc>
                <a:spcPct val="120000"/>
              </a:lnSpc>
              <a:spcBef>
                <a:spcPts val="400"/>
              </a:spcBef>
              <a:buAutoNum type="arabicParenBoth"/>
            </a:pPr>
            <a:r>
              <a:rPr lang="de-DE" sz="2600" b="0" i="0" dirty="0">
                <a:solidFill>
                  <a:srgbClr val="242021"/>
                </a:solidFill>
                <a:effectLst/>
                <a:latin typeface="Arial" panose="020B0604020202020204" pitchFamily="34" charset="0"/>
                <a:cs typeface="Arial" panose="020B0604020202020204" pitchFamily="34" charset="0"/>
              </a:rPr>
              <a:t>die Ereignisse der eigenen inneren und äußeren Umwelt im Lebenslauf strukturiert, vorhersehbar und erklärbar sind; </a:t>
            </a:r>
          </a:p>
          <a:p>
            <a:pPr marL="342900" indent="-342900">
              <a:lnSpc>
                <a:spcPct val="120000"/>
              </a:lnSpc>
              <a:spcBef>
                <a:spcPts val="400"/>
              </a:spcBef>
              <a:buAutoNum type="arabicParenBoth"/>
            </a:pPr>
            <a:r>
              <a:rPr lang="de-DE" sz="2600" b="0" i="0" dirty="0">
                <a:solidFill>
                  <a:srgbClr val="242021"/>
                </a:solidFill>
                <a:effectLst/>
                <a:latin typeface="Arial" panose="020B0604020202020204" pitchFamily="34" charset="0"/>
                <a:cs typeface="Arial" panose="020B0604020202020204" pitchFamily="34" charset="0"/>
              </a:rPr>
              <a:t>die Ressourcen verfügbar sind, um den durch die Ereignisse gestellten Anforderungen gerecht zu werden; und </a:t>
            </a:r>
          </a:p>
          <a:p>
            <a:pPr marL="342900" indent="-342900">
              <a:lnSpc>
                <a:spcPct val="120000"/>
              </a:lnSpc>
              <a:spcBef>
                <a:spcPts val="400"/>
              </a:spcBef>
              <a:buAutoNum type="arabicParenBoth"/>
            </a:pPr>
            <a:r>
              <a:rPr lang="de-DE" sz="2600" b="0" i="0" dirty="0">
                <a:solidFill>
                  <a:srgbClr val="242021"/>
                </a:solidFill>
                <a:effectLst/>
                <a:latin typeface="Arial" panose="020B0604020202020204" pitchFamily="34" charset="0"/>
                <a:cs typeface="Arial" panose="020B0604020202020204" pitchFamily="34" charset="0"/>
              </a:rPr>
              <a:t>diese Anforderungen als Herausforderungen zu verstehen sind, die es wert sind, sich dafür einzusetzen und zu engagieren“                                                                                  </a:t>
            </a:r>
            <a:r>
              <a:rPr lang="de-DE" sz="1800" dirty="0">
                <a:latin typeface="Arial" panose="020B0604020202020204" pitchFamily="34" charset="0"/>
                <a:cs typeface="Arial" panose="020B0604020202020204" pitchFamily="34" charset="0"/>
              </a:rPr>
              <a:t>(Antonovsky, 1987)</a:t>
            </a:r>
            <a:endParaRPr lang="de-DE" b="0" i="0" dirty="0">
              <a:solidFill>
                <a:srgbClr val="242021"/>
              </a:solidFill>
              <a:effectLst/>
              <a:latin typeface="Arial" panose="020B0604020202020204" pitchFamily="34" charset="0"/>
              <a:cs typeface="Arial" panose="020B0604020202020204" pitchFamily="34" charset="0"/>
            </a:endParaRPr>
          </a:p>
          <a:p>
            <a:pPr marL="0" indent="0" algn="r">
              <a:buNone/>
            </a:pPr>
            <a:r>
              <a:rPr lang="de-DE" sz="1800" dirty="0">
                <a:latin typeface="Arial" panose="020B0604020202020204" pitchFamily="34" charset="0"/>
                <a:cs typeface="Arial" panose="020B0604020202020204" pitchFamily="34" charset="0"/>
              </a:rPr>
              <a:t> </a:t>
            </a:r>
          </a:p>
          <a:p>
            <a:pPr marL="0" indent="0">
              <a:buNone/>
            </a:pPr>
            <a:r>
              <a:rPr lang="de-DE" sz="2600" dirty="0">
                <a:solidFill>
                  <a:schemeClr val="accent1">
                    <a:lumMod val="75000"/>
                  </a:schemeClr>
                </a:solidFill>
                <a:latin typeface="Arial" panose="020B0604020202020204" pitchFamily="34" charset="0"/>
                <a:cs typeface="Arial" panose="020B0604020202020204" pitchFamily="34" charset="0"/>
              </a:rPr>
              <a:t>Resilienz</a:t>
            </a:r>
            <a:r>
              <a:rPr lang="de-DE" sz="2600" dirty="0">
                <a:latin typeface="Arial" panose="020B0604020202020204" pitchFamily="34" charset="0"/>
                <a:cs typeface="Arial" panose="020B0604020202020204" pitchFamily="34" charset="0"/>
              </a:rPr>
              <a:t> = psychische Widerstandskraft</a:t>
            </a:r>
          </a:p>
          <a:p>
            <a:pPr marL="0" indent="0">
              <a:buNone/>
            </a:pPr>
            <a:r>
              <a:rPr lang="de-DE" sz="2600" dirty="0">
                <a:latin typeface="Arial" panose="020B0604020202020204" pitchFamily="34" charset="0"/>
                <a:cs typeface="Arial" panose="020B0604020202020204" pitchFamily="34" charset="0"/>
              </a:rPr>
              <a:t>                 = Schutzfaktoren, die zur psychischen Stabilität beitragen</a:t>
            </a:r>
            <a:r>
              <a:rPr lang="de-DE" sz="1800" dirty="0">
                <a:latin typeface="Arial" panose="020B0604020202020204" pitchFamily="34" charset="0"/>
                <a:cs typeface="Arial" panose="020B0604020202020204" pitchFamily="34" charset="0"/>
              </a:rPr>
              <a:t>.                                 (Werner &amp; Smith, 1982) </a:t>
            </a:r>
            <a:endParaRPr lang="de-DE" sz="2100" dirty="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177BB45D-3D95-F6AD-FE2E-EA6DF1436BA4}"/>
              </a:ext>
            </a:extLst>
          </p:cNvPr>
          <p:cNvPicPr>
            <a:picLocks noChangeAspect="1"/>
          </p:cNvPicPr>
          <p:nvPr/>
        </p:nvPicPr>
        <p:blipFill rotWithShape="1">
          <a:blip r:embed="rId2"/>
          <a:srcRect t="22685"/>
          <a:stretch/>
        </p:blipFill>
        <p:spPr>
          <a:xfrm>
            <a:off x="9898912" y="5942975"/>
            <a:ext cx="2201825" cy="1134897"/>
          </a:xfrm>
          <a:prstGeom prst="rect">
            <a:avLst/>
          </a:prstGeom>
        </p:spPr>
      </p:pic>
      <p:sp>
        <p:nvSpPr>
          <p:cNvPr id="5" name="Rechteck 4">
            <a:extLst>
              <a:ext uri="{FF2B5EF4-FFF2-40B4-BE49-F238E27FC236}">
                <a16:creationId xmlns:a16="http://schemas.microsoft.com/office/drawing/2014/main" id="{80998B23-F367-E050-0AA9-ADE3278E1E1C}"/>
              </a:ext>
            </a:extLst>
          </p:cNvPr>
          <p:cNvSpPr/>
          <p:nvPr/>
        </p:nvSpPr>
        <p:spPr>
          <a:xfrm>
            <a:off x="0" y="6211669"/>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F392DAD9-4CF4-A532-E5AC-EDAA35D7BEF1}"/>
              </a:ext>
            </a:extLst>
          </p:cNvPr>
          <p:cNvSpPr txBox="1"/>
          <p:nvPr/>
        </p:nvSpPr>
        <p:spPr>
          <a:xfrm>
            <a:off x="-1772" y="6211669"/>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7" name="Textfeld 6">
            <a:extLst>
              <a:ext uri="{FF2B5EF4-FFF2-40B4-BE49-F238E27FC236}">
                <a16:creationId xmlns:a16="http://schemas.microsoft.com/office/drawing/2014/main" id="{DEEFD690-8011-59C7-453C-FCCE68DCFE4D}"/>
              </a:ext>
            </a:extLst>
          </p:cNvPr>
          <p:cNvSpPr txBox="1"/>
          <p:nvPr/>
        </p:nvSpPr>
        <p:spPr>
          <a:xfrm>
            <a:off x="4224669" y="6211669"/>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Tree>
    <p:extLst>
      <p:ext uri="{BB962C8B-B14F-4D97-AF65-F5344CB8AC3E}">
        <p14:creationId xmlns:p14="http://schemas.microsoft.com/office/powerpoint/2010/main" val="288636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3D58-11DF-0221-7F7B-F2438CF59327}"/>
              </a:ext>
            </a:extLst>
          </p:cNvPr>
          <p:cNvSpPr>
            <a:spLocks noGrp="1"/>
          </p:cNvSpPr>
          <p:nvPr>
            <p:ph type="title"/>
          </p:nvPr>
        </p:nvSpPr>
        <p:spPr>
          <a:xfrm>
            <a:off x="1437140" y="-131436"/>
            <a:ext cx="10515600" cy="1325563"/>
          </a:xfrm>
        </p:spPr>
        <p:txBody>
          <a:bodyPr/>
          <a:lstStyle/>
          <a:p>
            <a:r>
              <a:rPr lang="de-DE" sz="3200" b="1" dirty="0">
                <a:solidFill>
                  <a:schemeClr val="accent1"/>
                </a:solidFill>
                <a:latin typeface="Arial Black" panose="020B0A04020102020204" pitchFamily="34" charset="0"/>
              </a:rPr>
              <a:t>Antonovskys Modell der Salutogenese</a:t>
            </a:r>
          </a:p>
        </p:txBody>
      </p:sp>
      <p:pic>
        <p:nvPicPr>
          <p:cNvPr id="5" name="Grafik 4">
            <a:extLst>
              <a:ext uri="{FF2B5EF4-FFF2-40B4-BE49-F238E27FC236}">
                <a16:creationId xmlns:a16="http://schemas.microsoft.com/office/drawing/2014/main" id="{94E72794-7B65-84BA-D16E-4AA8D5C805E5}"/>
              </a:ext>
            </a:extLst>
          </p:cNvPr>
          <p:cNvPicPr>
            <a:picLocks noChangeAspect="1"/>
          </p:cNvPicPr>
          <p:nvPr/>
        </p:nvPicPr>
        <p:blipFill rotWithShape="1">
          <a:blip r:embed="rId2"/>
          <a:srcRect l="27947" t="30362" r="24922" b="16685"/>
          <a:stretch/>
        </p:blipFill>
        <p:spPr>
          <a:xfrm>
            <a:off x="1694442" y="904866"/>
            <a:ext cx="8325457" cy="5048268"/>
          </a:xfrm>
          <a:prstGeom prst="rect">
            <a:avLst/>
          </a:prstGeom>
        </p:spPr>
      </p:pic>
      <p:pic>
        <p:nvPicPr>
          <p:cNvPr id="3" name="Grafik 2">
            <a:extLst>
              <a:ext uri="{FF2B5EF4-FFF2-40B4-BE49-F238E27FC236}">
                <a16:creationId xmlns:a16="http://schemas.microsoft.com/office/drawing/2014/main" id="{C8AF027A-6BA7-A6E8-36E1-6FA2C0F9F134}"/>
              </a:ext>
            </a:extLst>
          </p:cNvPr>
          <p:cNvPicPr>
            <a:picLocks noChangeAspect="1"/>
          </p:cNvPicPr>
          <p:nvPr/>
        </p:nvPicPr>
        <p:blipFill>
          <a:blip r:embed="rId3"/>
          <a:stretch>
            <a:fillRect/>
          </a:stretch>
        </p:blipFill>
        <p:spPr>
          <a:xfrm>
            <a:off x="-60035" y="5908971"/>
            <a:ext cx="12156478" cy="1133954"/>
          </a:xfrm>
          <a:prstGeom prst="rect">
            <a:avLst/>
          </a:prstGeom>
        </p:spPr>
      </p:pic>
      <p:sp>
        <p:nvSpPr>
          <p:cNvPr id="4" name="Textfeld 3">
            <a:extLst>
              <a:ext uri="{FF2B5EF4-FFF2-40B4-BE49-F238E27FC236}">
                <a16:creationId xmlns:a16="http://schemas.microsoft.com/office/drawing/2014/main" id="{5422B489-04E1-4D50-7EAE-4DD0367583E4}"/>
              </a:ext>
            </a:extLst>
          </p:cNvPr>
          <p:cNvSpPr txBox="1"/>
          <p:nvPr/>
        </p:nvSpPr>
        <p:spPr>
          <a:xfrm>
            <a:off x="10258697" y="5521234"/>
            <a:ext cx="1973297" cy="307777"/>
          </a:xfrm>
          <a:prstGeom prst="rect">
            <a:avLst/>
          </a:prstGeom>
          <a:noFill/>
        </p:spPr>
        <p:txBody>
          <a:bodyPr wrap="none" rtlCol="0">
            <a:spAutoFit/>
          </a:bodyPr>
          <a:lstStyle/>
          <a:p>
            <a:r>
              <a:rPr lang="de-DE" sz="1400" dirty="0"/>
              <a:t>Faltermaier (2018, S. 87)</a:t>
            </a:r>
          </a:p>
        </p:txBody>
      </p:sp>
    </p:spTree>
    <p:extLst>
      <p:ext uri="{BB962C8B-B14F-4D97-AF65-F5344CB8AC3E}">
        <p14:creationId xmlns:p14="http://schemas.microsoft.com/office/powerpoint/2010/main" val="597435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6E9D0E-8C09-EB3E-CB08-41FACFB65771}"/>
              </a:ext>
            </a:extLst>
          </p:cNvPr>
          <p:cNvSpPr>
            <a:spLocks noGrp="1"/>
          </p:cNvSpPr>
          <p:nvPr>
            <p:ph type="title"/>
          </p:nvPr>
        </p:nvSpPr>
        <p:spPr>
          <a:xfrm>
            <a:off x="750977" y="-131263"/>
            <a:ext cx="10515600" cy="1325563"/>
          </a:xfrm>
        </p:spPr>
        <p:txBody>
          <a:bodyPr>
            <a:normAutofit/>
          </a:bodyPr>
          <a:lstStyle/>
          <a:p>
            <a:r>
              <a:rPr lang="de-DE" sz="3600" b="1" dirty="0">
                <a:solidFill>
                  <a:schemeClr val="accent1"/>
                </a:solidFill>
                <a:latin typeface="Arial Black" panose="020B0A04020102020204" pitchFamily="34" charset="0"/>
              </a:rPr>
              <a:t>Antonovskys Modell der Salutogenese</a:t>
            </a:r>
            <a:endParaRPr lang="de-DE" sz="3600" dirty="0"/>
          </a:p>
        </p:txBody>
      </p:sp>
      <p:sp>
        <p:nvSpPr>
          <p:cNvPr id="3" name="Inhaltsplatzhalter 2">
            <a:extLst>
              <a:ext uri="{FF2B5EF4-FFF2-40B4-BE49-F238E27FC236}">
                <a16:creationId xmlns:a16="http://schemas.microsoft.com/office/drawing/2014/main" id="{55DF24B2-2F11-FF0C-A41D-287227383BEB}"/>
              </a:ext>
            </a:extLst>
          </p:cNvPr>
          <p:cNvSpPr>
            <a:spLocks noGrp="1"/>
          </p:cNvSpPr>
          <p:nvPr>
            <p:ph idx="1"/>
          </p:nvPr>
        </p:nvSpPr>
        <p:spPr>
          <a:xfrm>
            <a:off x="488768" y="1059271"/>
            <a:ext cx="11214463" cy="4351338"/>
          </a:xfrm>
        </p:spPr>
        <p:txBody>
          <a:bodyPr>
            <a:noAutofit/>
          </a:bodyPr>
          <a:lstStyle/>
          <a:p>
            <a:pPr marL="0" indent="0">
              <a:lnSpc>
                <a:spcPct val="120000"/>
              </a:lnSpc>
              <a:buNone/>
            </a:pPr>
            <a:r>
              <a:rPr lang="de-DE" sz="2200" dirty="0">
                <a:latin typeface="Arial" panose="020B0604020202020204" pitchFamily="34" charset="0"/>
                <a:cs typeface="Arial" panose="020B0604020202020204" pitchFamily="34" charset="0"/>
              </a:rPr>
              <a:t>„In Antonovskys Modell werden allgemeine </a:t>
            </a:r>
            <a:r>
              <a:rPr lang="de-DE" sz="2200" dirty="0">
                <a:solidFill>
                  <a:schemeClr val="accent1"/>
                </a:solidFill>
                <a:latin typeface="Arial" panose="020B0604020202020204" pitchFamily="34" charset="0"/>
                <a:cs typeface="Arial" panose="020B0604020202020204" pitchFamily="34" charset="0"/>
              </a:rPr>
              <a:t>Widerstandsressourcen</a:t>
            </a:r>
            <a:r>
              <a:rPr lang="de-DE" sz="2200" dirty="0">
                <a:latin typeface="Arial" panose="020B0604020202020204" pitchFamily="34" charset="0"/>
                <a:cs typeface="Arial" panose="020B0604020202020204" pitchFamily="34" charset="0"/>
              </a:rPr>
              <a:t> herangezogen, weil sie die Funktion haben, eine erfolgreiche </a:t>
            </a:r>
            <a:r>
              <a:rPr lang="de-DE" sz="2200" dirty="0">
                <a:solidFill>
                  <a:schemeClr val="accent1"/>
                </a:solidFill>
                <a:latin typeface="Arial" panose="020B0604020202020204" pitchFamily="34" charset="0"/>
                <a:cs typeface="Arial" panose="020B0604020202020204" pitchFamily="34" charset="0"/>
              </a:rPr>
              <a:t>Bewältigung von Stressoren </a:t>
            </a:r>
            <a:r>
              <a:rPr lang="de-DE" sz="2200" dirty="0">
                <a:latin typeface="Arial" panose="020B0604020202020204" pitchFamily="34" charset="0"/>
                <a:cs typeface="Arial" panose="020B0604020202020204" pitchFamily="34" charset="0"/>
              </a:rPr>
              <a:t>zu unterstützen. </a:t>
            </a:r>
          </a:p>
          <a:p>
            <a:pPr marL="0" indent="0">
              <a:lnSpc>
                <a:spcPct val="120000"/>
              </a:lnSpc>
              <a:buNone/>
            </a:pPr>
            <a:r>
              <a:rPr lang="de-DE" sz="2200" dirty="0">
                <a:latin typeface="Arial" panose="020B0604020202020204" pitchFamily="34" charset="0"/>
                <a:cs typeface="Arial" panose="020B0604020202020204" pitchFamily="34" charset="0"/>
              </a:rPr>
              <a:t>Dabei werden sie vermittelt durch das </a:t>
            </a:r>
            <a:r>
              <a:rPr lang="de-DE" sz="2200" dirty="0">
                <a:solidFill>
                  <a:schemeClr val="accent1"/>
                </a:solidFill>
                <a:latin typeface="Arial" panose="020B0604020202020204" pitchFamily="34" charset="0"/>
                <a:cs typeface="Arial" panose="020B0604020202020204" pitchFamily="34" charset="0"/>
              </a:rPr>
              <a:t>Kohärenzgefühl</a:t>
            </a:r>
            <a:r>
              <a:rPr lang="de-DE" sz="2200" dirty="0">
                <a:latin typeface="Arial" panose="020B0604020202020204" pitchFamily="34" charset="0"/>
                <a:cs typeface="Arial" panose="020B0604020202020204" pitchFamily="34" charset="0"/>
              </a:rPr>
              <a:t>, denn dieses steuert, ob in Stresssituationen auf geeignete Widerstandsressourcen zurückgegriffen werden kann.</a:t>
            </a:r>
          </a:p>
          <a:p>
            <a:pPr marL="0" indent="0">
              <a:lnSpc>
                <a:spcPct val="120000"/>
              </a:lnSpc>
              <a:buNone/>
            </a:pPr>
            <a:r>
              <a:rPr lang="de-DE" sz="2200" dirty="0">
                <a:latin typeface="Arial" panose="020B0604020202020204" pitchFamily="34" charset="0"/>
                <a:cs typeface="Arial" panose="020B0604020202020204" pitchFamily="34" charset="0"/>
              </a:rPr>
              <a:t>In der Stressforschung wird zudem der Begriff der </a:t>
            </a:r>
            <a:r>
              <a:rPr lang="de-DE" sz="2200" dirty="0">
                <a:solidFill>
                  <a:schemeClr val="accent1"/>
                </a:solidFill>
                <a:latin typeface="Arial" panose="020B0604020202020204" pitchFamily="34" charset="0"/>
                <a:cs typeface="Arial" panose="020B0604020202020204" pitchFamily="34" charset="0"/>
              </a:rPr>
              <a:t>Bewältigungsressourcen</a:t>
            </a:r>
            <a:r>
              <a:rPr lang="de-DE" sz="2200" dirty="0">
                <a:latin typeface="Arial" panose="020B0604020202020204" pitchFamily="34" charset="0"/>
                <a:cs typeface="Arial" panose="020B0604020202020204" pitchFamily="34" charset="0"/>
              </a:rPr>
              <a:t> verwendet, um zu beschreiben, dass Menschen bei ihren Versuchen, Stressoren zu bewältigen, auf Kräfte zurückgreifen können, die sie dabei unterstützen (z.B. soziale Unterstützung oder hohe Selbstwirksamkeitsüberzeugung. </a:t>
            </a:r>
          </a:p>
          <a:p>
            <a:pPr marL="0" indent="0">
              <a:lnSpc>
                <a:spcPct val="120000"/>
              </a:lnSpc>
              <a:buNone/>
            </a:pPr>
            <a:r>
              <a:rPr lang="de-DE" sz="2200" dirty="0">
                <a:latin typeface="Arial" panose="020B0604020202020204" pitchFamily="34" charset="0"/>
                <a:cs typeface="Arial" panose="020B0604020202020204" pitchFamily="34" charset="0"/>
              </a:rPr>
              <a:t>Bewältigungsressourcen gelten als </a:t>
            </a:r>
            <a:r>
              <a:rPr lang="de-DE" sz="2200" dirty="0">
                <a:solidFill>
                  <a:schemeClr val="accent1"/>
                </a:solidFill>
                <a:latin typeface="Arial" panose="020B0604020202020204" pitchFamily="34" charset="0"/>
                <a:cs typeface="Arial" panose="020B0604020202020204" pitchFamily="34" charset="0"/>
              </a:rPr>
              <a:t>Moderator</a:t>
            </a:r>
            <a:r>
              <a:rPr lang="de-DE" sz="2200" dirty="0">
                <a:latin typeface="Arial" panose="020B0604020202020204" pitchFamily="34" charset="0"/>
                <a:cs typeface="Arial" panose="020B0604020202020204" pitchFamily="34" charset="0"/>
              </a:rPr>
              <a:t> zwischen den Anforderungen bzw. Belastungen und einer Krankheit.“</a:t>
            </a:r>
          </a:p>
        </p:txBody>
      </p:sp>
      <p:pic>
        <p:nvPicPr>
          <p:cNvPr id="4" name="Grafik 3">
            <a:extLst>
              <a:ext uri="{FF2B5EF4-FFF2-40B4-BE49-F238E27FC236}">
                <a16:creationId xmlns:a16="http://schemas.microsoft.com/office/drawing/2014/main" id="{DA00B2CA-DCE6-4521-598B-568F8FFFFAC6}"/>
              </a:ext>
            </a:extLst>
          </p:cNvPr>
          <p:cNvPicPr>
            <a:picLocks noChangeAspect="1"/>
          </p:cNvPicPr>
          <p:nvPr/>
        </p:nvPicPr>
        <p:blipFill>
          <a:blip r:embed="rId2"/>
          <a:stretch>
            <a:fillRect/>
          </a:stretch>
        </p:blipFill>
        <p:spPr>
          <a:xfrm>
            <a:off x="-69462" y="5943807"/>
            <a:ext cx="12156478" cy="1133954"/>
          </a:xfrm>
          <a:prstGeom prst="rect">
            <a:avLst/>
          </a:prstGeom>
        </p:spPr>
      </p:pic>
      <p:sp>
        <p:nvSpPr>
          <p:cNvPr id="5" name="Textfeld 4">
            <a:extLst>
              <a:ext uri="{FF2B5EF4-FFF2-40B4-BE49-F238E27FC236}">
                <a16:creationId xmlns:a16="http://schemas.microsoft.com/office/drawing/2014/main" id="{8E4F9578-DAA0-040D-A446-11C5C7A8CB28}"/>
              </a:ext>
            </a:extLst>
          </p:cNvPr>
          <p:cNvSpPr txBox="1"/>
          <p:nvPr/>
        </p:nvSpPr>
        <p:spPr>
          <a:xfrm>
            <a:off x="10258697" y="5521234"/>
            <a:ext cx="1973297" cy="307777"/>
          </a:xfrm>
          <a:prstGeom prst="rect">
            <a:avLst/>
          </a:prstGeom>
          <a:noFill/>
        </p:spPr>
        <p:txBody>
          <a:bodyPr wrap="none" rtlCol="0">
            <a:spAutoFit/>
          </a:bodyPr>
          <a:lstStyle/>
          <a:p>
            <a:r>
              <a:rPr lang="de-DE" sz="1400" dirty="0"/>
              <a:t>Faltermaier (2018, S. 93)</a:t>
            </a:r>
          </a:p>
        </p:txBody>
      </p:sp>
    </p:spTree>
    <p:extLst>
      <p:ext uri="{BB962C8B-B14F-4D97-AF65-F5344CB8AC3E}">
        <p14:creationId xmlns:p14="http://schemas.microsoft.com/office/powerpoint/2010/main" val="242457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25955-37D5-71E9-FD14-863AED578917}"/>
              </a:ext>
            </a:extLst>
          </p:cNvPr>
          <p:cNvSpPr>
            <a:spLocks noGrp="1"/>
          </p:cNvSpPr>
          <p:nvPr>
            <p:ph type="title"/>
          </p:nvPr>
        </p:nvSpPr>
        <p:spPr>
          <a:xfrm>
            <a:off x="741550" y="0"/>
            <a:ext cx="10515600" cy="1325563"/>
          </a:xfrm>
        </p:spPr>
        <p:txBody>
          <a:bodyPr/>
          <a:lstStyle/>
          <a:p>
            <a:pPr algn="ctr"/>
            <a:r>
              <a:rPr lang="de-DE" sz="4400" b="0" i="0" dirty="0">
                <a:solidFill>
                  <a:schemeClr val="accent1">
                    <a:lumMod val="75000"/>
                  </a:schemeClr>
                </a:solidFill>
                <a:effectLst/>
                <a:latin typeface="Aptos Black" panose="020F0502020204030204" pitchFamily="34" charset="0"/>
              </a:rPr>
              <a:t>Gesundheitsressourcen</a:t>
            </a:r>
            <a:endParaRPr lang="de-DE" dirty="0">
              <a:solidFill>
                <a:schemeClr val="accent1">
                  <a:lumMod val="75000"/>
                </a:schemeClr>
              </a:solidFill>
              <a:latin typeface="Aptos Black" panose="020F0502020204030204" pitchFamily="34" charset="0"/>
            </a:endParaRPr>
          </a:p>
        </p:txBody>
      </p:sp>
      <p:sp>
        <p:nvSpPr>
          <p:cNvPr id="3" name="Inhaltsplatzhalter 2">
            <a:extLst>
              <a:ext uri="{FF2B5EF4-FFF2-40B4-BE49-F238E27FC236}">
                <a16:creationId xmlns:a16="http://schemas.microsoft.com/office/drawing/2014/main" id="{9A2ACBA5-81E5-4033-353D-6C151F2F8C1F}"/>
              </a:ext>
            </a:extLst>
          </p:cNvPr>
          <p:cNvSpPr>
            <a:spLocks noGrp="1"/>
          </p:cNvSpPr>
          <p:nvPr>
            <p:ph idx="1"/>
          </p:nvPr>
        </p:nvSpPr>
        <p:spPr>
          <a:xfrm>
            <a:off x="515983" y="1325563"/>
            <a:ext cx="10515600" cy="4351338"/>
          </a:xfrm>
        </p:spPr>
        <p:txBody>
          <a:bodyPr>
            <a:normAutofit fontScale="85000" lnSpcReduction="10000"/>
          </a:bodyPr>
          <a:lstStyle/>
          <a:p>
            <a:pPr marL="0" indent="0">
              <a:lnSpc>
                <a:spcPct val="120000"/>
              </a:lnSpc>
              <a:buNone/>
            </a:pPr>
            <a:r>
              <a:rPr lang="de-DE" sz="2600" b="0" i="0" dirty="0">
                <a:solidFill>
                  <a:schemeClr val="accent1">
                    <a:lumMod val="75000"/>
                  </a:schemeClr>
                </a:solidFill>
                <a:effectLst/>
                <a:latin typeface="Arial" panose="020B0604020202020204" pitchFamily="34" charset="0"/>
                <a:cs typeface="Arial" panose="020B0604020202020204" pitchFamily="34" charset="0"/>
              </a:rPr>
              <a:t>Gesundheitsressourcen</a:t>
            </a:r>
            <a:r>
              <a:rPr lang="de-DE" sz="2600" b="0" i="0" dirty="0">
                <a:solidFill>
                  <a:srgbClr val="0071BB"/>
                </a:solidFill>
                <a:effectLst/>
                <a:latin typeface="Arial" panose="020B0604020202020204" pitchFamily="34" charset="0"/>
                <a:cs typeface="Arial" panose="020B0604020202020204" pitchFamily="34" charset="0"/>
              </a:rPr>
              <a:t> </a:t>
            </a:r>
            <a:r>
              <a:rPr lang="de-DE" sz="2600" b="0" i="0" dirty="0">
                <a:solidFill>
                  <a:srgbClr val="242021"/>
                </a:solidFill>
                <a:effectLst/>
                <a:latin typeface="Arial" panose="020B0604020202020204" pitchFamily="34" charset="0"/>
                <a:cs typeface="Arial" panose="020B0604020202020204" pitchFamily="34" charset="0"/>
              </a:rPr>
              <a:t>sind „dauerhaft verfügbare Kräfte oder Merkmale einer Person, sozialen Gruppe oder Umwelt, die eine positive Einflussnahme auf das Gesundheitskontinuum ermöglichen oder erleichtern können“ </a:t>
            </a:r>
            <a:r>
              <a:rPr lang="de-DE" sz="1900" b="0" i="0" dirty="0">
                <a:solidFill>
                  <a:srgbClr val="242021"/>
                </a:solidFill>
                <a:effectLst/>
                <a:latin typeface="Arial" panose="020B0604020202020204" pitchFamily="34" charset="0"/>
                <a:cs typeface="Arial" panose="020B0604020202020204" pitchFamily="34" charset="0"/>
              </a:rPr>
              <a:t>(Faltermaier, 2018, S. 184)</a:t>
            </a:r>
            <a:r>
              <a:rPr lang="de-DE" sz="1900" dirty="0">
                <a:latin typeface="Arial" panose="020B0604020202020204" pitchFamily="34" charset="0"/>
                <a:cs typeface="Arial" panose="020B0604020202020204" pitchFamily="34" charset="0"/>
              </a:rPr>
              <a:t> </a:t>
            </a:r>
            <a:endParaRPr lang="de-DE" sz="2600" dirty="0">
              <a:latin typeface="Arial" panose="020B0604020202020204" pitchFamily="34" charset="0"/>
              <a:cs typeface="Arial" panose="020B0604020202020204" pitchFamily="34" charset="0"/>
            </a:endParaRPr>
          </a:p>
          <a:p>
            <a:pPr>
              <a:lnSpc>
                <a:spcPct val="120000"/>
              </a:lnSpc>
            </a:pPr>
            <a:r>
              <a:rPr lang="de-DE" sz="2600" dirty="0">
                <a:latin typeface="Arial" panose="020B0604020202020204" pitchFamily="34" charset="0"/>
                <a:cs typeface="Arial" panose="020B0604020202020204" pitchFamily="34" charset="0"/>
              </a:rPr>
              <a:t>Personal-psychische Ressourcen (z. B. Selbstwertgefühl, Selbstwirksamkeitserwartung)</a:t>
            </a:r>
          </a:p>
          <a:p>
            <a:pPr>
              <a:lnSpc>
                <a:spcPct val="120000"/>
              </a:lnSpc>
            </a:pPr>
            <a:r>
              <a:rPr lang="de-DE" sz="2600" dirty="0">
                <a:latin typeface="Arial" panose="020B0604020202020204" pitchFamily="34" charset="0"/>
                <a:cs typeface="Arial" panose="020B0604020202020204" pitchFamily="34" charset="0"/>
              </a:rPr>
              <a:t>Sozial-interaktive Ressourcen (z. B. stabile soziale Netzwerke)</a:t>
            </a:r>
          </a:p>
          <a:p>
            <a:pPr>
              <a:lnSpc>
                <a:spcPct val="120000"/>
              </a:lnSpc>
            </a:pPr>
            <a:r>
              <a:rPr lang="de-DE" sz="2600" dirty="0">
                <a:latin typeface="Arial" panose="020B0604020202020204" pitchFamily="34" charset="0"/>
                <a:cs typeface="Arial" panose="020B0604020202020204" pitchFamily="34" charset="0"/>
              </a:rPr>
              <a:t>Soziokulturelle Ressourcen (z. B. kulturelle, politische, religiöse Stabilität)</a:t>
            </a:r>
          </a:p>
          <a:p>
            <a:pPr>
              <a:lnSpc>
                <a:spcPct val="120000"/>
              </a:lnSpc>
            </a:pPr>
            <a:r>
              <a:rPr lang="de-DE" sz="2600" dirty="0">
                <a:latin typeface="Arial" panose="020B0604020202020204" pitchFamily="34" charset="0"/>
                <a:cs typeface="Arial" panose="020B0604020202020204" pitchFamily="34" charset="0"/>
              </a:rPr>
              <a:t>Körperliche Ressourcen (z. B. Immunkompetenz, körperliche Fitness)</a:t>
            </a:r>
          </a:p>
          <a:p>
            <a:pPr>
              <a:lnSpc>
                <a:spcPct val="120000"/>
              </a:lnSpc>
            </a:pPr>
            <a:r>
              <a:rPr lang="de-DE" sz="2600" dirty="0">
                <a:latin typeface="Arial" panose="020B0604020202020204" pitchFamily="34" charset="0"/>
                <a:cs typeface="Arial" panose="020B0604020202020204" pitchFamily="34" charset="0"/>
              </a:rPr>
              <a:t>Materielle Ressourcen (z. B. Geld, Güter, Dienstleistungen)</a:t>
            </a:r>
            <a:endParaRPr lang="de-DE" dirty="0"/>
          </a:p>
        </p:txBody>
      </p:sp>
      <p:pic>
        <p:nvPicPr>
          <p:cNvPr id="4" name="Grafik 3">
            <a:extLst>
              <a:ext uri="{FF2B5EF4-FFF2-40B4-BE49-F238E27FC236}">
                <a16:creationId xmlns:a16="http://schemas.microsoft.com/office/drawing/2014/main" id="{DF46A346-0E83-F66A-C425-F73650207E1E}"/>
              </a:ext>
            </a:extLst>
          </p:cNvPr>
          <p:cNvPicPr>
            <a:picLocks noChangeAspect="1"/>
          </p:cNvPicPr>
          <p:nvPr/>
        </p:nvPicPr>
        <p:blipFill>
          <a:blip r:embed="rId2"/>
          <a:stretch>
            <a:fillRect/>
          </a:stretch>
        </p:blipFill>
        <p:spPr>
          <a:xfrm>
            <a:off x="-78889" y="5925898"/>
            <a:ext cx="12156478" cy="1133954"/>
          </a:xfrm>
          <a:prstGeom prst="rect">
            <a:avLst/>
          </a:prstGeom>
        </p:spPr>
      </p:pic>
    </p:spTree>
    <p:extLst>
      <p:ext uri="{BB962C8B-B14F-4D97-AF65-F5344CB8AC3E}">
        <p14:creationId xmlns:p14="http://schemas.microsoft.com/office/powerpoint/2010/main" val="2657099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0349C-4140-0130-40A9-59CA3DAE1732}"/>
              </a:ext>
            </a:extLst>
          </p:cNvPr>
          <p:cNvSpPr>
            <a:spLocks noGrp="1"/>
          </p:cNvSpPr>
          <p:nvPr>
            <p:ph type="title"/>
          </p:nvPr>
        </p:nvSpPr>
        <p:spPr>
          <a:xfrm>
            <a:off x="657447" y="18255"/>
            <a:ext cx="10515600" cy="1325563"/>
          </a:xfrm>
        </p:spPr>
        <p:txBody>
          <a:bodyPr/>
          <a:lstStyle/>
          <a:p>
            <a:pPr algn="ctr"/>
            <a:r>
              <a:rPr lang="de-DE" sz="3200" b="1" dirty="0">
                <a:solidFill>
                  <a:schemeClr val="accent1"/>
                </a:solidFill>
                <a:latin typeface="Arial Black" panose="020B0A04020102020204" pitchFamily="34" charset="0"/>
              </a:rPr>
              <a:t>Coping / Bewältigungsstrategien</a:t>
            </a:r>
          </a:p>
        </p:txBody>
      </p:sp>
      <p:sp>
        <p:nvSpPr>
          <p:cNvPr id="4" name="Textfeld 3">
            <a:extLst>
              <a:ext uri="{FF2B5EF4-FFF2-40B4-BE49-F238E27FC236}">
                <a16:creationId xmlns:a16="http://schemas.microsoft.com/office/drawing/2014/main" id="{258F6198-778A-F5DA-FC98-974DD8C0791D}"/>
              </a:ext>
            </a:extLst>
          </p:cNvPr>
          <p:cNvSpPr txBox="1"/>
          <p:nvPr/>
        </p:nvSpPr>
        <p:spPr>
          <a:xfrm>
            <a:off x="418012" y="1026532"/>
            <a:ext cx="10981508" cy="3416320"/>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Wie reagiert eine Person auf eine herausfordernde Situation, damit eine möglichst geringe Beanspruchung resultiert?</a:t>
            </a:r>
          </a:p>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„Jede Form der Auseinandersetzung bzw. des Umgangs mit psychisch und physisch als belastend empfundenen Situationen  oder erwarteten Ereignissen, welche die Ressourcen einer Person berühren“</a:t>
            </a:r>
          </a:p>
          <a:p>
            <a:r>
              <a:rPr lang="de-DE" sz="2400" dirty="0">
                <a:latin typeface="Arial" panose="020B0604020202020204" pitchFamily="34" charset="0"/>
                <a:cs typeface="Arial" panose="020B0604020202020204" pitchFamily="34" charset="0"/>
              </a:rPr>
              <a:t>	- emotional/affektiv</a:t>
            </a:r>
          </a:p>
          <a:p>
            <a:r>
              <a:rPr lang="de-DE" sz="2400" dirty="0">
                <a:latin typeface="Arial" panose="020B0604020202020204" pitchFamily="34" charset="0"/>
                <a:cs typeface="Arial" panose="020B0604020202020204" pitchFamily="34" charset="0"/>
              </a:rPr>
              <a:t>	- kognitiv </a:t>
            </a:r>
          </a:p>
          <a:p>
            <a:r>
              <a:rPr lang="de-DE" sz="2400" dirty="0">
                <a:latin typeface="Arial" panose="020B0604020202020204" pitchFamily="34" charset="0"/>
                <a:cs typeface="Arial" panose="020B0604020202020204" pitchFamily="34" charset="0"/>
              </a:rPr>
              <a:t>	- verhaltensorientiert                                                    </a:t>
            </a:r>
            <a:r>
              <a:rPr lang="de-DE" sz="1600" dirty="0">
                <a:latin typeface="Arial" panose="020B0604020202020204" pitchFamily="34" charset="0"/>
                <a:cs typeface="Arial" panose="020B0604020202020204" pitchFamily="34" charset="0"/>
              </a:rPr>
              <a:t>(Faltermaier &amp; Lessing, 2022) </a:t>
            </a:r>
            <a:endParaRPr lang="de-DE" sz="2400"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F6146E8A-CDDF-9E7F-6E72-1553FACB0FB8}"/>
              </a:ext>
            </a:extLst>
          </p:cNvPr>
          <p:cNvSpPr txBox="1"/>
          <p:nvPr/>
        </p:nvSpPr>
        <p:spPr>
          <a:xfrm>
            <a:off x="1024269" y="4656751"/>
            <a:ext cx="3335383" cy="1292662"/>
          </a:xfrm>
          <a:prstGeom prst="rect">
            <a:avLst/>
          </a:prstGeom>
          <a:solidFill>
            <a:schemeClr val="accent1">
              <a:lumMod val="75000"/>
            </a:schemeClr>
          </a:solidFill>
        </p:spPr>
        <p:txBody>
          <a:bodyPr wrap="square" rtlCol="0">
            <a:spAutoFit/>
          </a:bodyPr>
          <a:lstStyle/>
          <a:p>
            <a:pPr algn="ctr"/>
            <a:r>
              <a:rPr lang="de-DE" sz="2400" b="1" dirty="0">
                <a:solidFill>
                  <a:schemeClr val="bg1"/>
                </a:solidFill>
              </a:rPr>
              <a:t>Belastung</a:t>
            </a:r>
          </a:p>
          <a:p>
            <a:endParaRPr lang="de-DE" dirty="0">
              <a:solidFill>
                <a:schemeClr val="bg1"/>
              </a:solidFill>
            </a:endParaRPr>
          </a:p>
          <a:p>
            <a:r>
              <a:rPr lang="de-DE" dirty="0">
                <a:solidFill>
                  <a:schemeClr val="bg1"/>
                </a:solidFill>
              </a:rPr>
              <a:t>Merkmale der Situation, die eine Bewältigung erforderlich machen</a:t>
            </a:r>
          </a:p>
        </p:txBody>
      </p:sp>
      <p:sp>
        <p:nvSpPr>
          <p:cNvPr id="6" name="Textfeld 5">
            <a:extLst>
              <a:ext uri="{FF2B5EF4-FFF2-40B4-BE49-F238E27FC236}">
                <a16:creationId xmlns:a16="http://schemas.microsoft.com/office/drawing/2014/main" id="{DF448A18-A55C-9850-889E-4FC92096D500}"/>
              </a:ext>
            </a:extLst>
          </p:cNvPr>
          <p:cNvSpPr txBox="1"/>
          <p:nvPr/>
        </p:nvSpPr>
        <p:spPr>
          <a:xfrm>
            <a:off x="7235713" y="4795250"/>
            <a:ext cx="3274372" cy="1015663"/>
          </a:xfrm>
          <a:prstGeom prst="rect">
            <a:avLst/>
          </a:prstGeom>
          <a:solidFill>
            <a:schemeClr val="accent1">
              <a:lumMod val="75000"/>
            </a:schemeClr>
          </a:solidFill>
        </p:spPr>
        <p:txBody>
          <a:bodyPr wrap="square" rtlCol="0">
            <a:spAutoFit/>
          </a:bodyPr>
          <a:lstStyle/>
          <a:p>
            <a:pPr algn="ctr"/>
            <a:r>
              <a:rPr lang="de-DE" sz="2400" b="1" dirty="0">
                <a:solidFill>
                  <a:schemeClr val="bg1"/>
                </a:solidFill>
              </a:rPr>
              <a:t>Beanspruchung</a:t>
            </a:r>
          </a:p>
          <a:p>
            <a:endParaRPr lang="de-DE" dirty="0">
              <a:solidFill>
                <a:schemeClr val="bg1"/>
              </a:solidFill>
            </a:endParaRPr>
          </a:p>
          <a:p>
            <a:r>
              <a:rPr lang="de-DE" dirty="0">
                <a:solidFill>
                  <a:schemeClr val="bg1"/>
                </a:solidFill>
              </a:rPr>
              <a:t>Stressempfinden des </a:t>
            </a:r>
            <a:r>
              <a:rPr lang="de-DE" dirty="0" err="1">
                <a:solidFill>
                  <a:schemeClr val="bg1"/>
                </a:solidFill>
              </a:rPr>
              <a:t>Indiviuums</a:t>
            </a:r>
            <a:endParaRPr lang="de-DE" dirty="0">
              <a:solidFill>
                <a:schemeClr val="bg1"/>
              </a:solidFill>
            </a:endParaRPr>
          </a:p>
        </p:txBody>
      </p:sp>
      <p:sp>
        <p:nvSpPr>
          <p:cNvPr id="7" name="Pfeil: nach rechts 6">
            <a:extLst>
              <a:ext uri="{FF2B5EF4-FFF2-40B4-BE49-F238E27FC236}">
                <a16:creationId xmlns:a16="http://schemas.microsoft.com/office/drawing/2014/main" id="{DBEA3B8B-05E2-7871-1D5B-A734A33576F7}"/>
              </a:ext>
            </a:extLst>
          </p:cNvPr>
          <p:cNvSpPr/>
          <p:nvPr/>
        </p:nvSpPr>
        <p:spPr>
          <a:xfrm>
            <a:off x="4491397" y="4864937"/>
            <a:ext cx="2612571" cy="8762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Coping</a:t>
            </a:r>
          </a:p>
        </p:txBody>
      </p:sp>
      <p:pic>
        <p:nvPicPr>
          <p:cNvPr id="8" name="Grafik 7">
            <a:extLst>
              <a:ext uri="{FF2B5EF4-FFF2-40B4-BE49-F238E27FC236}">
                <a16:creationId xmlns:a16="http://schemas.microsoft.com/office/drawing/2014/main" id="{D0BEB9FD-41F2-4470-D194-736E0405B2C4}"/>
              </a:ext>
            </a:extLst>
          </p:cNvPr>
          <p:cNvPicPr>
            <a:picLocks noChangeAspect="1"/>
          </p:cNvPicPr>
          <p:nvPr/>
        </p:nvPicPr>
        <p:blipFill>
          <a:blip r:embed="rId2"/>
          <a:stretch>
            <a:fillRect/>
          </a:stretch>
        </p:blipFill>
        <p:spPr>
          <a:xfrm>
            <a:off x="-61471" y="5925898"/>
            <a:ext cx="12156478" cy="1133954"/>
          </a:xfrm>
          <a:prstGeom prst="rect">
            <a:avLst/>
          </a:prstGeom>
        </p:spPr>
      </p:pic>
    </p:spTree>
    <p:extLst>
      <p:ext uri="{BB962C8B-B14F-4D97-AF65-F5344CB8AC3E}">
        <p14:creationId xmlns:p14="http://schemas.microsoft.com/office/powerpoint/2010/main" val="1077289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17E928-4707-7F9E-C66C-3B518DD05E84}"/>
              </a:ext>
            </a:extLst>
          </p:cNvPr>
          <p:cNvSpPr>
            <a:spLocks noGrp="1"/>
          </p:cNvSpPr>
          <p:nvPr>
            <p:ph type="title"/>
          </p:nvPr>
        </p:nvSpPr>
        <p:spPr>
          <a:xfrm>
            <a:off x="121921" y="365125"/>
            <a:ext cx="11800114" cy="1325563"/>
          </a:xfrm>
        </p:spPr>
        <p:txBody>
          <a:bodyPr>
            <a:normAutofit/>
          </a:bodyPr>
          <a:lstStyle/>
          <a:p>
            <a:pPr algn="ctr"/>
            <a:r>
              <a:rPr lang="de-DE" sz="2800" b="1" dirty="0">
                <a:solidFill>
                  <a:schemeClr val="accent1"/>
                </a:solidFill>
                <a:latin typeface="Arial Black" panose="020B0A04020102020204" pitchFamily="34" charset="0"/>
              </a:rPr>
              <a:t>Gesundheits-, Risiko-, Krankheits-, Krankenrollenverhalten </a:t>
            </a:r>
          </a:p>
        </p:txBody>
      </p:sp>
      <p:sp>
        <p:nvSpPr>
          <p:cNvPr id="3" name="Inhaltsplatzhalter 2">
            <a:extLst>
              <a:ext uri="{FF2B5EF4-FFF2-40B4-BE49-F238E27FC236}">
                <a16:creationId xmlns:a16="http://schemas.microsoft.com/office/drawing/2014/main" id="{8AC942FE-8EB9-B513-F994-F065FF5142CB}"/>
              </a:ext>
            </a:extLst>
          </p:cNvPr>
          <p:cNvSpPr>
            <a:spLocks noGrp="1"/>
          </p:cNvSpPr>
          <p:nvPr>
            <p:ph idx="1"/>
          </p:nvPr>
        </p:nvSpPr>
        <p:spPr>
          <a:xfrm>
            <a:off x="489007" y="1543116"/>
            <a:ext cx="10515600" cy="4351338"/>
          </a:xfrm>
        </p:spPr>
        <p:txBody>
          <a:bodyPr>
            <a:normAutofit fontScale="70000" lnSpcReduction="20000"/>
          </a:bodyPr>
          <a:lstStyle/>
          <a:p>
            <a:pPr marL="0" indent="0">
              <a:lnSpc>
                <a:spcPct val="120000"/>
              </a:lnSpc>
              <a:spcBef>
                <a:spcPts val="600"/>
              </a:spcBef>
              <a:buNone/>
            </a:pPr>
            <a:r>
              <a:rPr lang="de-DE" sz="2400" b="1" dirty="0">
                <a:solidFill>
                  <a:schemeClr val="accent1">
                    <a:lumMod val="75000"/>
                  </a:schemeClr>
                </a:solidFill>
                <a:latin typeface="Arial" panose="020B0604020202020204" pitchFamily="34" charset="0"/>
                <a:cs typeface="Arial" panose="020B0604020202020204" pitchFamily="34" charset="0"/>
              </a:rPr>
              <a:t>Gesundheitsverhalten: </a:t>
            </a:r>
          </a:p>
          <a:p>
            <a:pPr marL="269875" indent="-269875">
              <a:lnSpc>
                <a:spcPct val="120000"/>
              </a:lnSpc>
              <a:spcBef>
                <a:spcPts val="600"/>
              </a:spcBef>
              <a:buNone/>
            </a:pPr>
            <a:r>
              <a:rPr lang="de-DE" sz="2500" dirty="0">
                <a:solidFill>
                  <a:srgbClr val="242021"/>
                </a:solidFill>
                <a:latin typeface="Arial" panose="020B0604020202020204" pitchFamily="34" charset="0"/>
                <a:cs typeface="Arial" panose="020B0604020202020204" pitchFamily="34" charset="0"/>
              </a:rPr>
              <a:t>- 	Verhalten gesunder Menschen, welches </a:t>
            </a:r>
            <a:r>
              <a:rPr lang="de-DE" sz="2400" b="0" i="0" dirty="0">
                <a:solidFill>
                  <a:srgbClr val="242021"/>
                </a:solidFill>
                <a:effectLst/>
                <a:latin typeface="Arial" panose="020B0604020202020204" pitchFamily="34" charset="0"/>
                <a:cs typeface="Arial" panose="020B0604020202020204" pitchFamily="34" charset="0"/>
              </a:rPr>
              <a:t>den Zweck hat, Krankheiten zu vermeiden oder in einem sehr frühen Stadium zu erkennen. </a:t>
            </a:r>
          </a:p>
          <a:p>
            <a:pPr marL="269875" indent="-269875">
              <a:lnSpc>
                <a:spcPct val="120000"/>
              </a:lnSpc>
              <a:spcBef>
                <a:spcPts val="600"/>
              </a:spcBef>
              <a:buNone/>
            </a:pPr>
            <a:r>
              <a:rPr lang="de-DE" sz="2400" b="0" i="0" dirty="0">
                <a:solidFill>
                  <a:srgbClr val="242021"/>
                </a:solidFill>
                <a:effectLst/>
                <a:latin typeface="Arial" panose="020B0604020202020204" pitchFamily="34" charset="0"/>
                <a:cs typeface="Arial" panose="020B0604020202020204" pitchFamily="34" charset="0"/>
              </a:rPr>
              <a:t>- 	Präventive Lebensweise, die Schäden fernhält, die Fitness fördert und somit auch die Lebenserwartung verlängern kann. Bsp.: Körperliche Aktivität, präventive Ernährung, Kondombenutzung bei neuen Sexualpartnern, Anlegen von Sicherheitsgurten, Zahnpflege. </a:t>
            </a:r>
          </a:p>
          <a:p>
            <a:pPr marL="0" indent="0">
              <a:lnSpc>
                <a:spcPct val="120000"/>
              </a:lnSpc>
              <a:spcBef>
                <a:spcPts val="600"/>
              </a:spcBef>
              <a:buNone/>
            </a:pPr>
            <a:r>
              <a:rPr lang="de-DE" sz="2400" b="1" i="0" dirty="0">
                <a:solidFill>
                  <a:schemeClr val="accent1">
                    <a:lumMod val="75000"/>
                  </a:schemeClr>
                </a:solidFill>
                <a:effectLst/>
                <a:latin typeface="Arial" panose="020B0604020202020204" pitchFamily="34" charset="0"/>
                <a:cs typeface="Arial" panose="020B0604020202020204" pitchFamily="34" charset="0"/>
              </a:rPr>
              <a:t>Risikoverhalten</a:t>
            </a:r>
            <a:r>
              <a:rPr lang="de-DE" sz="2400" b="0" i="0" dirty="0">
                <a:solidFill>
                  <a:srgbClr val="242021"/>
                </a:solidFill>
                <a:effectLst/>
                <a:latin typeface="Arial" panose="020B0604020202020204" pitchFamily="34" charset="0"/>
                <a:cs typeface="Arial" panose="020B0604020202020204" pitchFamily="34" charset="0"/>
              </a:rPr>
              <a:t>sweisen (wie Rauchen, Alkohol- und Drogenkonsum oder rücksichtsloses Autofahren) erhöhen das Erkrankungsrisiko. Die Unterlassung eines Risikoverhaltens wird auch als Gesundheitsverhalten verstanden. </a:t>
            </a:r>
          </a:p>
          <a:p>
            <a:pPr marL="0" indent="0">
              <a:lnSpc>
                <a:spcPct val="120000"/>
              </a:lnSpc>
              <a:spcBef>
                <a:spcPts val="600"/>
              </a:spcBef>
              <a:buNone/>
            </a:pPr>
            <a:r>
              <a:rPr lang="de-DE" sz="2400" b="1" dirty="0">
                <a:solidFill>
                  <a:schemeClr val="accent1">
                    <a:lumMod val="75000"/>
                  </a:schemeClr>
                </a:solidFill>
                <a:effectLst/>
                <a:latin typeface="Arial" panose="020B0604020202020204" pitchFamily="34" charset="0"/>
                <a:cs typeface="Arial" panose="020B0604020202020204" pitchFamily="34" charset="0"/>
              </a:rPr>
              <a:t>Krankheitsverhalten</a:t>
            </a:r>
            <a:r>
              <a:rPr lang="de-DE" sz="2400" b="0" i="1" dirty="0">
                <a:solidFill>
                  <a:srgbClr val="242021"/>
                </a:solidFill>
                <a:effectLst/>
                <a:latin typeface="Arial" panose="020B0604020202020204" pitchFamily="34" charset="0"/>
                <a:cs typeface="Arial" panose="020B0604020202020204" pitchFamily="34" charset="0"/>
              </a:rPr>
              <a:t> </a:t>
            </a:r>
            <a:r>
              <a:rPr lang="de-DE" sz="2400" b="0" i="0" dirty="0">
                <a:solidFill>
                  <a:srgbClr val="242021"/>
                </a:solidFill>
                <a:effectLst/>
                <a:latin typeface="Arial" panose="020B0604020202020204" pitchFamily="34" charset="0"/>
                <a:cs typeface="Arial" panose="020B0604020202020204" pitchFamily="34" charset="0"/>
              </a:rPr>
              <a:t>wird von Personen praktiziert, die sich krank fühlen und dabei Hilfe von Verwandten, Freunden medizinisch ausgebildeten Personen suchen. </a:t>
            </a:r>
            <a:endParaRPr lang="de-DE" sz="2400" dirty="0">
              <a:solidFill>
                <a:srgbClr val="242021"/>
              </a:solidFill>
              <a:latin typeface="Arial" panose="020B0604020202020204" pitchFamily="34" charset="0"/>
              <a:cs typeface="Arial" panose="020B0604020202020204" pitchFamily="34" charset="0"/>
            </a:endParaRPr>
          </a:p>
          <a:p>
            <a:pPr marL="0" indent="0">
              <a:lnSpc>
                <a:spcPct val="120000"/>
              </a:lnSpc>
              <a:spcBef>
                <a:spcPts val="600"/>
              </a:spcBef>
              <a:buNone/>
            </a:pPr>
            <a:r>
              <a:rPr lang="de-DE" sz="2400" b="0" i="0" dirty="0">
                <a:solidFill>
                  <a:srgbClr val="242021"/>
                </a:solidFill>
                <a:effectLst/>
                <a:latin typeface="Arial" panose="020B0604020202020204" pitchFamily="34" charset="0"/>
                <a:cs typeface="Arial" panose="020B0604020202020204" pitchFamily="34" charset="0"/>
              </a:rPr>
              <a:t>Das </a:t>
            </a:r>
            <a:r>
              <a:rPr lang="de-DE" sz="2400" b="1" dirty="0">
                <a:solidFill>
                  <a:schemeClr val="accent1">
                    <a:lumMod val="75000"/>
                  </a:schemeClr>
                </a:solidFill>
                <a:effectLst/>
                <a:latin typeface="Arial" panose="020B0604020202020204" pitchFamily="34" charset="0"/>
                <a:cs typeface="Arial" panose="020B0604020202020204" pitchFamily="34" charset="0"/>
              </a:rPr>
              <a:t>Krankenrollenverhalten</a:t>
            </a:r>
            <a:r>
              <a:rPr lang="de-DE" sz="2400" b="0" i="1" dirty="0">
                <a:solidFill>
                  <a:srgbClr val="242021"/>
                </a:solidFill>
                <a:effectLst/>
                <a:latin typeface="Arial" panose="020B0604020202020204" pitchFamily="34" charset="0"/>
                <a:cs typeface="Arial" panose="020B0604020202020204" pitchFamily="34" charset="0"/>
              </a:rPr>
              <a:t> </a:t>
            </a:r>
            <a:r>
              <a:rPr lang="de-DE" sz="2400" b="0" i="0" dirty="0">
                <a:solidFill>
                  <a:srgbClr val="242021"/>
                </a:solidFill>
                <a:effectLst/>
                <a:latin typeface="Arial" panose="020B0604020202020204" pitchFamily="34" charset="0"/>
                <a:cs typeface="Arial" panose="020B0604020202020204" pitchFamily="34" charset="0"/>
              </a:rPr>
              <a:t>umfasst das Verhalten im Rahmen von Behandlungsmaßnahmen zur Wiederherstellung oder Verbesserung des Gesundheitszustands.</a:t>
            </a:r>
            <a:r>
              <a:rPr lang="de-DE" sz="3600" dirty="0">
                <a:latin typeface="Arial" panose="020B0604020202020204" pitchFamily="34" charset="0"/>
                <a:cs typeface="Arial" panose="020B0604020202020204" pitchFamily="34" charset="0"/>
              </a:rPr>
              <a:t> </a:t>
            </a:r>
            <a:endParaRPr lang="de-DE" dirty="0"/>
          </a:p>
        </p:txBody>
      </p:sp>
      <p:sp>
        <p:nvSpPr>
          <p:cNvPr id="4" name="Textfeld 3">
            <a:extLst>
              <a:ext uri="{FF2B5EF4-FFF2-40B4-BE49-F238E27FC236}">
                <a16:creationId xmlns:a16="http://schemas.microsoft.com/office/drawing/2014/main" id="{24592D08-DA23-905E-A900-BB2D6D167601}"/>
              </a:ext>
            </a:extLst>
          </p:cNvPr>
          <p:cNvSpPr txBox="1"/>
          <p:nvPr/>
        </p:nvSpPr>
        <p:spPr>
          <a:xfrm>
            <a:off x="9231996" y="5447415"/>
            <a:ext cx="2483821" cy="369332"/>
          </a:xfrm>
          <a:prstGeom prst="rect">
            <a:avLst/>
          </a:prstGeom>
          <a:noFill/>
        </p:spPr>
        <p:txBody>
          <a:bodyPr wrap="none" rtlCol="0">
            <a:spAutoFit/>
          </a:bodyPr>
          <a:lstStyle/>
          <a:p>
            <a:r>
              <a:rPr lang="de-DE" dirty="0"/>
              <a:t>Salewski &amp; </a:t>
            </a:r>
            <a:r>
              <a:rPr lang="de-DE" dirty="0" err="1"/>
              <a:t>Opwis</a:t>
            </a:r>
            <a:r>
              <a:rPr lang="de-DE" dirty="0"/>
              <a:t> (2018)</a:t>
            </a:r>
          </a:p>
        </p:txBody>
      </p:sp>
      <p:pic>
        <p:nvPicPr>
          <p:cNvPr id="5" name="Grafik 4">
            <a:extLst>
              <a:ext uri="{FF2B5EF4-FFF2-40B4-BE49-F238E27FC236}">
                <a16:creationId xmlns:a16="http://schemas.microsoft.com/office/drawing/2014/main" id="{DA3A9F75-0586-07E3-A14C-7BAC301EF7D0}"/>
              </a:ext>
            </a:extLst>
          </p:cNvPr>
          <p:cNvPicPr>
            <a:picLocks noChangeAspect="1"/>
          </p:cNvPicPr>
          <p:nvPr/>
        </p:nvPicPr>
        <p:blipFill rotWithShape="1">
          <a:blip r:embed="rId3"/>
          <a:srcRect t="22685"/>
          <a:stretch/>
        </p:blipFill>
        <p:spPr>
          <a:xfrm>
            <a:off x="9933748" y="5951684"/>
            <a:ext cx="2201825" cy="1134897"/>
          </a:xfrm>
          <a:prstGeom prst="rect">
            <a:avLst/>
          </a:prstGeom>
        </p:spPr>
      </p:pic>
      <p:sp>
        <p:nvSpPr>
          <p:cNvPr id="6" name="Rechteck 5">
            <a:extLst>
              <a:ext uri="{FF2B5EF4-FFF2-40B4-BE49-F238E27FC236}">
                <a16:creationId xmlns:a16="http://schemas.microsoft.com/office/drawing/2014/main" id="{2C5B1844-A0E7-B5D2-078B-F7B3DADBDCDD}"/>
              </a:ext>
            </a:extLst>
          </p:cNvPr>
          <p:cNvSpPr/>
          <p:nvPr/>
        </p:nvSpPr>
        <p:spPr>
          <a:xfrm>
            <a:off x="17418" y="6220378"/>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F651E7A7-2B13-AC2F-2ADE-2004C5BA1D2F}"/>
              </a:ext>
            </a:extLst>
          </p:cNvPr>
          <p:cNvSpPr txBox="1"/>
          <p:nvPr/>
        </p:nvSpPr>
        <p:spPr>
          <a:xfrm>
            <a:off x="6937" y="6220378"/>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8" name="Textfeld 7">
            <a:extLst>
              <a:ext uri="{FF2B5EF4-FFF2-40B4-BE49-F238E27FC236}">
                <a16:creationId xmlns:a16="http://schemas.microsoft.com/office/drawing/2014/main" id="{201FF373-D573-3122-83A4-A70ABC817BA6}"/>
              </a:ext>
            </a:extLst>
          </p:cNvPr>
          <p:cNvSpPr txBox="1"/>
          <p:nvPr/>
        </p:nvSpPr>
        <p:spPr>
          <a:xfrm>
            <a:off x="4259505" y="6220378"/>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Tree>
    <p:extLst>
      <p:ext uri="{BB962C8B-B14F-4D97-AF65-F5344CB8AC3E}">
        <p14:creationId xmlns:p14="http://schemas.microsoft.com/office/powerpoint/2010/main" val="38999313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C1132-C1C3-46D9-70B6-5DB4818B121F}"/>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E3DE0081-E477-5B6F-F47C-CDDB0A468C31}"/>
              </a:ext>
            </a:extLst>
          </p:cNvPr>
          <p:cNvSpPr>
            <a:spLocks noGrp="1"/>
          </p:cNvSpPr>
          <p:nvPr>
            <p:ph idx="1"/>
          </p:nvPr>
        </p:nvSpPr>
        <p:spPr/>
        <p:txBody>
          <a:bodyPr/>
          <a:lstStyle/>
          <a:p>
            <a:endParaRPr lang="de-DE"/>
          </a:p>
        </p:txBody>
      </p:sp>
      <p:pic>
        <p:nvPicPr>
          <p:cNvPr id="4" name="Inhaltsplatzhalter 4">
            <a:extLst>
              <a:ext uri="{FF2B5EF4-FFF2-40B4-BE49-F238E27FC236}">
                <a16:creationId xmlns:a16="http://schemas.microsoft.com/office/drawing/2014/main" id="{AD33492A-89E2-5DC1-8ABB-D66FFF48FFB3}"/>
              </a:ext>
            </a:extLst>
          </p:cNvPr>
          <p:cNvPicPr>
            <a:picLocks noChangeAspect="1"/>
          </p:cNvPicPr>
          <p:nvPr/>
        </p:nvPicPr>
        <p:blipFill rotWithShape="1">
          <a:blip r:embed="rId2"/>
          <a:srcRect l="28559" t="23924" r="24663" b="29133"/>
          <a:stretch/>
        </p:blipFill>
        <p:spPr>
          <a:xfrm>
            <a:off x="686404" y="287383"/>
            <a:ext cx="9969333" cy="5399314"/>
          </a:xfrm>
          <a:prstGeom prst="rect">
            <a:avLst/>
          </a:prstGeom>
        </p:spPr>
      </p:pic>
      <p:pic>
        <p:nvPicPr>
          <p:cNvPr id="5" name="Grafik 4">
            <a:extLst>
              <a:ext uri="{FF2B5EF4-FFF2-40B4-BE49-F238E27FC236}">
                <a16:creationId xmlns:a16="http://schemas.microsoft.com/office/drawing/2014/main" id="{527E7D40-A1D3-8002-4834-E7BABBE144D0}"/>
              </a:ext>
            </a:extLst>
          </p:cNvPr>
          <p:cNvPicPr>
            <a:picLocks noChangeAspect="1"/>
          </p:cNvPicPr>
          <p:nvPr/>
        </p:nvPicPr>
        <p:blipFill rotWithShape="1">
          <a:blip r:embed="rId3"/>
          <a:srcRect t="22685"/>
          <a:stretch/>
        </p:blipFill>
        <p:spPr>
          <a:xfrm>
            <a:off x="9898912" y="5942975"/>
            <a:ext cx="2201825" cy="1134897"/>
          </a:xfrm>
          <a:prstGeom prst="rect">
            <a:avLst/>
          </a:prstGeom>
        </p:spPr>
      </p:pic>
      <p:sp>
        <p:nvSpPr>
          <p:cNvPr id="6" name="Rechteck 5">
            <a:extLst>
              <a:ext uri="{FF2B5EF4-FFF2-40B4-BE49-F238E27FC236}">
                <a16:creationId xmlns:a16="http://schemas.microsoft.com/office/drawing/2014/main" id="{FA510289-912C-5E48-1E38-970F8EBE9385}"/>
              </a:ext>
            </a:extLst>
          </p:cNvPr>
          <p:cNvSpPr/>
          <p:nvPr/>
        </p:nvSpPr>
        <p:spPr>
          <a:xfrm>
            <a:off x="0" y="6211669"/>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35554EF0-8669-E11D-E558-5454FC61A5D3}"/>
              </a:ext>
            </a:extLst>
          </p:cNvPr>
          <p:cNvSpPr txBox="1"/>
          <p:nvPr/>
        </p:nvSpPr>
        <p:spPr>
          <a:xfrm>
            <a:off x="-1772" y="6211669"/>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8" name="Textfeld 7">
            <a:extLst>
              <a:ext uri="{FF2B5EF4-FFF2-40B4-BE49-F238E27FC236}">
                <a16:creationId xmlns:a16="http://schemas.microsoft.com/office/drawing/2014/main" id="{8F2C86D7-043F-61F3-2607-33EBAFDF2DBD}"/>
              </a:ext>
            </a:extLst>
          </p:cNvPr>
          <p:cNvSpPr txBox="1"/>
          <p:nvPr/>
        </p:nvSpPr>
        <p:spPr>
          <a:xfrm>
            <a:off x="4224669" y="6211669"/>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
        <p:nvSpPr>
          <p:cNvPr id="9" name="Textfeld 8">
            <a:extLst>
              <a:ext uri="{FF2B5EF4-FFF2-40B4-BE49-F238E27FC236}">
                <a16:creationId xmlns:a16="http://schemas.microsoft.com/office/drawing/2014/main" id="{C6328B81-8E63-FDD0-6A5D-A99180F1F81E}"/>
              </a:ext>
            </a:extLst>
          </p:cNvPr>
          <p:cNvSpPr txBox="1"/>
          <p:nvPr/>
        </p:nvSpPr>
        <p:spPr>
          <a:xfrm>
            <a:off x="7203943" y="5843496"/>
            <a:ext cx="2694969"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Salewski &amp; </a:t>
            </a:r>
            <a:r>
              <a:rPr lang="de-DE" sz="1400" dirty="0" err="1">
                <a:latin typeface="Arial" panose="020B0604020202020204" pitchFamily="34" charset="0"/>
                <a:cs typeface="Arial" panose="020B0604020202020204" pitchFamily="34" charset="0"/>
              </a:rPr>
              <a:t>Opwis</a:t>
            </a:r>
            <a:r>
              <a:rPr lang="de-DE" sz="1400" dirty="0">
                <a:latin typeface="Arial" panose="020B0604020202020204" pitchFamily="34" charset="0"/>
                <a:cs typeface="Arial" panose="020B0604020202020204" pitchFamily="34" charset="0"/>
              </a:rPr>
              <a:t> (2018, S. 39)</a:t>
            </a:r>
          </a:p>
        </p:txBody>
      </p:sp>
    </p:spTree>
    <p:extLst>
      <p:ext uri="{BB962C8B-B14F-4D97-AF65-F5344CB8AC3E}">
        <p14:creationId xmlns:p14="http://schemas.microsoft.com/office/powerpoint/2010/main" val="3417884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B3B335-CA11-5FFC-7EF6-59E67428C6B6}"/>
              </a:ext>
            </a:extLst>
          </p:cNvPr>
          <p:cNvSpPr>
            <a:spLocks noGrp="1"/>
          </p:cNvSpPr>
          <p:nvPr>
            <p:ph type="title"/>
          </p:nvPr>
        </p:nvSpPr>
        <p:spPr>
          <a:xfrm>
            <a:off x="417922" y="365125"/>
            <a:ext cx="10935878" cy="1325563"/>
          </a:xfrm>
        </p:spPr>
        <p:txBody>
          <a:bodyPr>
            <a:normAutofit/>
          </a:bodyPr>
          <a:lstStyle/>
          <a:p>
            <a:r>
              <a:rPr lang="de-DE" sz="3600" b="1" dirty="0">
                <a:solidFill>
                  <a:schemeClr val="accent1"/>
                </a:solidFill>
                <a:latin typeface="Arial Black" panose="020B0A04020102020204" pitchFamily="34" charset="0"/>
              </a:rPr>
              <a:t>Soziologische Perspektive auf Gesundheit</a:t>
            </a:r>
          </a:p>
        </p:txBody>
      </p:sp>
      <p:sp>
        <p:nvSpPr>
          <p:cNvPr id="3" name="Inhaltsplatzhalter 2">
            <a:extLst>
              <a:ext uri="{FF2B5EF4-FFF2-40B4-BE49-F238E27FC236}">
                <a16:creationId xmlns:a16="http://schemas.microsoft.com/office/drawing/2014/main" id="{1396C399-A5AB-6516-6524-66697CFA15B2}"/>
              </a:ext>
            </a:extLst>
          </p:cNvPr>
          <p:cNvSpPr>
            <a:spLocks noGrp="1"/>
          </p:cNvSpPr>
          <p:nvPr>
            <p:ph idx="1"/>
          </p:nvPr>
        </p:nvSpPr>
        <p:spPr>
          <a:xfrm>
            <a:off x="519223" y="1591709"/>
            <a:ext cx="10935878" cy="4351338"/>
          </a:xfrm>
        </p:spPr>
        <p:txBody>
          <a:bodyPr>
            <a:normAutofit lnSpcReduction="10000"/>
          </a:bodyPr>
          <a:lstStyle/>
          <a:p>
            <a:pPr marL="361950" indent="-361950">
              <a:buFont typeface="Wingdings" panose="05000000000000000000" pitchFamily="2" charset="2"/>
              <a:buChar char="Ø"/>
            </a:pPr>
            <a:r>
              <a:rPr lang="de-DE" dirty="0"/>
              <a:t>Soziale Determinanten und Folgen von Gesundheit</a:t>
            </a:r>
          </a:p>
          <a:p>
            <a:pPr marL="0" indent="0">
              <a:buNone/>
            </a:pPr>
            <a:r>
              <a:rPr lang="de-DE" dirty="0"/>
              <a:t>	- interpersonal, wirtschaftlich, finanziell, kulturell</a:t>
            </a:r>
          </a:p>
          <a:p>
            <a:pPr marL="0" indent="0">
              <a:buNone/>
            </a:pPr>
            <a:r>
              <a:rPr lang="de-DE" dirty="0"/>
              <a:t>	- Ethnizität, Geschlecht, Bildung</a:t>
            </a:r>
          </a:p>
          <a:p>
            <a:pPr marL="0" indent="0">
              <a:buNone/>
            </a:pPr>
            <a:r>
              <a:rPr lang="de-DE" dirty="0"/>
              <a:t>	- Chancenungleichheit </a:t>
            </a:r>
          </a:p>
          <a:p>
            <a:pPr marL="361950" indent="-361950">
              <a:buFont typeface="Wingdings" panose="05000000000000000000" pitchFamily="2" charset="2"/>
              <a:buChar char="Ø"/>
            </a:pPr>
            <a:r>
              <a:rPr lang="de-DE" dirty="0"/>
              <a:t>Soziale Interaktion: Verhalten(</a:t>
            </a:r>
            <a:r>
              <a:rPr lang="de-DE" dirty="0" err="1"/>
              <a:t>smöglichkeiten</a:t>
            </a:r>
            <a:r>
              <a:rPr lang="de-DE" dirty="0"/>
              <a:t>), Netzwerke,    </a:t>
            </a:r>
          </a:p>
          <a:p>
            <a:pPr marL="0" indent="0">
              <a:buNone/>
            </a:pPr>
            <a:r>
              <a:rPr lang="de-DE" dirty="0"/>
              <a:t>                                        Unterstützungsmöglichkeiten</a:t>
            </a:r>
          </a:p>
          <a:p>
            <a:pPr marL="361950" indent="-361950">
              <a:buFont typeface="Wingdings" panose="05000000000000000000" pitchFamily="2" charset="2"/>
              <a:buChar char="Ø"/>
            </a:pPr>
            <a:r>
              <a:rPr lang="de-DE" dirty="0"/>
              <a:t>Soziale Normen, Gesellschaftliche Zuschreibung von Gesundheit und  Krankheit (Pathologisierung)  </a:t>
            </a:r>
          </a:p>
          <a:p>
            <a:pPr marL="361950" indent="-361950">
              <a:buFont typeface="Wingdings" panose="05000000000000000000" pitchFamily="2" charset="2"/>
              <a:buChar char="Ø"/>
            </a:pPr>
            <a:r>
              <a:rPr lang="de-DE" dirty="0"/>
              <a:t>Struktur und Funktionsweise des Gesundheitssystems</a:t>
            </a:r>
          </a:p>
        </p:txBody>
      </p:sp>
      <p:pic>
        <p:nvPicPr>
          <p:cNvPr id="4" name="Grafik 3">
            <a:extLst>
              <a:ext uri="{FF2B5EF4-FFF2-40B4-BE49-F238E27FC236}">
                <a16:creationId xmlns:a16="http://schemas.microsoft.com/office/drawing/2014/main" id="{AE8AFD98-C8E8-F384-91AE-AA073F079067}"/>
              </a:ext>
            </a:extLst>
          </p:cNvPr>
          <p:cNvPicPr>
            <a:picLocks noChangeAspect="1"/>
          </p:cNvPicPr>
          <p:nvPr/>
        </p:nvPicPr>
        <p:blipFill rotWithShape="1">
          <a:blip r:embed="rId2"/>
          <a:srcRect t="22685"/>
          <a:stretch/>
        </p:blipFill>
        <p:spPr>
          <a:xfrm>
            <a:off x="9898912" y="5942975"/>
            <a:ext cx="2201825" cy="1134897"/>
          </a:xfrm>
          <a:prstGeom prst="rect">
            <a:avLst/>
          </a:prstGeom>
        </p:spPr>
      </p:pic>
      <p:sp>
        <p:nvSpPr>
          <p:cNvPr id="5" name="Rechteck 4">
            <a:extLst>
              <a:ext uri="{FF2B5EF4-FFF2-40B4-BE49-F238E27FC236}">
                <a16:creationId xmlns:a16="http://schemas.microsoft.com/office/drawing/2014/main" id="{C4A1EADB-4ABB-20D3-7FE4-6CC714DED172}"/>
              </a:ext>
            </a:extLst>
          </p:cNvPr>
          <p:cNvSpPr/>
          <p:nvPr/>
        </p:nvSpPr>
        <p:spPr>
          <a:xfrm>
            <a:off x="0" y="6211669"/>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F1F9E343-F1EE-0A1C-6989-F4C7401892D0}"/>
              </a:ext>
            </a:extLst>
          </p:cNvPr>
          <p:cNvSpPr txBox="1"/>
          <p:nvPr/>
        </p:nvSpPr>
        <p:spPr>
          <a:xfrm>
            <a:off x="-1772" y="6211669"/>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7" name="Textfeld 6">
            <a:extLst>
              <a:ext uri="{FF2B5EF4-FFF2-40B4-BE49-F238E27FC236}">
                <a16:creationId xmlns:a16="http://schemas.microsoft.com/office/drawing/2014/main" id="{8941FCBF-A013-1971-9CBA-17CF83CFAFD8}"/>
              </a:ext>
            </a:extLst>
          </p:cNvPr>
          <p:cNvSpPr txBox="1"/>
          <p:nvPr/>
        </p:nvSpPr>
        <p:spPr>
          <a:xfrm>
            <a:off x="4224669" y="6211669"/>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Tree>
    <p:extLst>
      <p:ext uri="{BB962C8B-B14F-4D97-AF65-F5344CB8AC3E}">
        <p14:creationId xmlns:p14="http://schemas.microsoft.com/office/powerpoint/2010/main" val="140517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88588-33FB-3CF5-CA12-81394B38AA42}"/>
              </a:ext>
            </a:extLst>
          </p:cNvPr>
          <p:cNvSpPr>
            <a:spLocks noGrp="1"/>
          </p:cNvSpPr>
          <p:nvPr>
            <p:ph type="title"/>
          </p:nvPr>
        </p:nvSpPr>
        <p:spPr>
          <a:xfrm>
            <a:off x="838200" y="-34514"/>
            <a:ext cx="10515600" cy="1325563"/>
          </a:xfrm>
        </p:spPr>
        <p:txBody>
          <a:bodyPr/>
          <a:lstStyle/>
          <a:p>
            <a:pPr algn="ctr"/>
            <a:r>
              <a:rPr lang="de-DE" dirty="0">
                <a:solidFill>
                  <a:schemeClr val="accent1"/>
                </a:solidFill>
                <a:latin typeface="Arial Black" panose="020B0A04020102020204" pitchFamily="34" charset="0"/>
              </a:rPr>
              <a:t>Inhalt</a:t>
            </a:r>
          </a:p>
        </p:txBody>
      </p:sp>
      <p:sp>
        <p:nvSpPr>
          <p:cNvPr id="3" name="Inhaltsplatzhalter 2">
            <a:extLst>
              <a:ext uri="{FF2B5EF4-FFF2-40B4-BE49-F238E27FC236}">
                <a16:creationId xmlns:a16="http://schemas.microsoft.com/office/drawing/2014/main" id="{E5C280E5-C86C-6A89-09D9-9EB7A4A8E311}"/>
              </a:ext>
            </a:extLst>
          </p:cNvPr>
          <p:cNvSpPr>
            <a:spLocks noGrp="1"/>
          </p:cNvSpPr>
          <p:nvPr>
            <p:ph idx="1"/>
          </p:nvPr>
        </p:nvSpPr>
        <p:spPr>
          <a:xfrm>
            <a:off x="484224" y="1113749"/>
            <a:ext cx="10941422" cy="4877747"/>
          </a:xfrm>
        </p:spPr>
        <p:txBody>
          <a:bodyPr>
            <a:normAutofit fontScale="92500"/>
          </a:bodyPr>
          <a:lstStyle/>
          <a:p>
            <a:pPr>
              <a:lnSpc>
                <a:spcPct val="110000"/>
              </a:lnSpc>
              <a:buFont typeface="Wingdings" panose="05000000000000000000" pitchFamily="2" charset="2"/>
              <a:buChar char="Ø"/>
            </a:pPr>
            <a:r>
              <a:rPr lang="de-DE" dirty="0">
                <a:latin typeface="Arial" panose="020B0604020202020204" pitchFamily="34" charset="0"/>
                <a:cs typeface="Arial" panose="020B0604020202020204" pitchFamily="34" charset="0"/>
              </a:rPr>
              <a:t> Gesundheit als bio-psycho-soziales Konstrukt</a:t>
            </a:r>
          </a:p>
          <a:p>
            <a:pPr marL="361950" indent="0">
              <a:lnSpc>
                <a:spcPct val="110000"/>
              </a:lnSpc>
              <a:buNone/>
            </a:pPr>
            <a:r>
              <a:rPr lang="de-DE" dirty="0">
                <a:latin typeface="Arial" panose="020B0604020202020204" pitchFamily="34" charset="0"/>
                <a:cs typeface="Arial" panose="020B0604020202020204" pitchFamily="34" charset="0"/>
              </a:rPr>
              <a:t>- Gesundheit aus medizinischer Perspektive</a:t>
            </a:r>
          </a:p>
          <a:p>
            <a:pPr marL="361950" indent="0">
              <a:lnSpc>
                <a:spcPct val="110000"/>
              </a:lnSpc>
              <a:buNone/>
            </a:pPr>
            <a:r>
              <a:rPr lang="de-DE" dirty="0">
                <a:latin typeface="Arial" panose="020B0604020202020204" pitchFamily="34" charset="0"/>
                <a:cs typeface="Arial" panose="020B0604020202020204" pitchFamily="34" charset="0"/>
              </a:rPr>
              <a:t>- Gesundheit aus psychologischer Perspektive</a:t>
            </a:r>
          </a:p>
          <a:p>
            <a:pPr marL="444500" indent="0">
              <a:lnSpc>
                <a:spcPct val="110000"/>
              </a:lnSpc>
              <a:spcBef>
                <a:spcPts val="0"/>
              </a:spcBef>
              <a:buNone/>
            </a:pPr>
            <a:r>
              <a:rPr lang="de-DE" sz="2000" dirty="0">
                <a:latin typeface="Arial" panose="020B0604020202020204" pitchFamily="34" charset="0"/>
                <a:cs typeface="Arial" panose="020B0604020202020204" pitchFamily="34" charset="0"/>
              </a:rPr>
              <a:t>  (Gesundheitsverhalten, Salutogenese, Ressourcenorientierung, Coping)</a:t>
            </a:r>
          </a:p>
          <a:p>
            <a:pPr marL="361950" indent="0">
              <a:lnSpc>
                <a:spcPct val="110000"/>
              </a:lnSpc>
              <a:buNone/>
            </a:pPr>
            <a:r>
              <a:rPr lang="de-DE" dirty="0">
                <a:latin typeface="Arial" panose="020B0604020202020204" pitchFamily="34" charset="0"/>
                <a:cs typeface="Arial" panose="020B0604020202020204" pitchFamily="34" charset="0"/>
              </a:rPr>
              <a:t>- Gesundheit aus soziologischer Sicht</a:t>
            </a:r>
          </a:p>
          <a:p>
            <a:pPr marL="627063" indent="0">
              <a:lnSpc>
                <a:spcPct val="110000"/>
              </a:lnSpc>
              <a:spcBef>
                <a:spcPts val="0"/>
              </a:spcBef>
              <a:buNone/>
            </a:pPr>
            <a:r>
              <a:rPr lang="de-DE" sz="2000" dirty="0">
                <a:latin typeface="Arial" panose="020B0604020202020204" pitchFamily="34" charset="0"/>
                <a:cs typeface="Arial" panose="020B0604020202020204" pitchFamily="34" charset="0"/>
              </a:rPr>
              <a:t>(Verhältnisprävention, </a:t>
            </a:r>
            <a:r>
              <a:rPr lang="de-DE" sz="2000" dirty="0" err="1">
                <a:latin typeface="Arial" panose="020B0604020202020204" pitchFamily="34" charset="0"/>
                <a:cs typeface="Arial" panose="020B0604020202020204" pitchFamily="34" charset="0"/>
              </a:rPr>
              <a:t>Settingansatz</a:t>
            </a:r>
            <a:r>
              <a:rPr lang="de-DE" sz="2000" dirty="0">
                <a:latin typeface="Arial" panose="020B0604020202020204" pitchFamily="34" charset="0"/>
                <a:cs typeface="Arial" panose="020B0604020202020204" pitchFamily="34" charset="0"/>
              </a:rPr>
              <a:t>, Empowerment)</a:t>
            </a:r>
          </a:p>
          <a:p>
            <a:pPr>
              <a:lnSpc>
                <a:spcPct val="110000"/>
              </a:lnSpc>
              <a:buFont typeface="Wingdings" panose="05000000000000000000" pitchFamily="2" charset="2"/>
              <a:buChar char="Ø"/>
            </a:pPr>
            <a:r>
              <a:rPr lang="de-DE" dirty="0">
                <a:latin typeface="Arial" panose="020B0604020202020204" pitchFamily="34" charset="0"/>
                <a:cs typeface="Arial" panose="020B0604020202020204" pitchFamily="34" charset="0"/>
              </a:rPr>
              <a:t> Gesundheitsförderung als multi- und interdisziplinäres Handlungsfeld</a:t>
            </a:r>
          </a:p>
          <a:p>
            <a:pPr>
              <a:lnSpc>
                <a:spcPct val="110000"/>
              </a:lnSpc>
              <a:buFont typeface="Wingdings" panose="05000000000000000000" pitchFamily="2" charset="2"/>
              <a:buChar char="Ø"/>
            </a:pPr>
            <a:r>
              <a:rPr lang="de-DE" dirty="0">
                <a:latin typeface="Arial" panose="020B0604020202020204" pitchFamily="34" charset="0"/>
                <a:cs typeface="Arial" panose="020B0604020202020204" pitchFamily="34" charset="0"/>
              </a:rPr>
              <a:t> Prävention, Kuration, Gesundheitsförderung </a:t>
            </a:r>
          </a:p>
          <a:p>
            <a:pPr>
              <a:lnSpc>
                <a:spcPct val="110000"/>
              </a:lnSpc>
              <a:buFont typeface="Wingdings" panose="05000000000000000000" pitchFamily="2" charset="2"/>
              <a:buChar char="Ø"/>
            </a:pPr>
            <a:r>
              <a:rPr lang="de-DE" dirty="0">
                <a:latin typeface="Arial" panose="020B0604020202020204" pitchFamily="34" charset="0"/>
                <a:cs typeface="Arial" panose="020B0604020202020204" pitchFamily="34" charset="0"/>
              </a:rPr>
              <a:t> Chronische Erkrankungen und ICF-Modell der funktionalen Gesundheit</a:t>
            </a:r>
          </a:p>
          <a:p>
            <a:pPr marL="361950" indent="0">
              <a:buNone/>
            </a:pPr>
            <a:endParaRPr lang="de-DE" dirty="0">
              <a:latin typeface="Arial" panose="020B0604020202020204" pitchFamily="34" charset="0"/>
              <a:cs typeface="Arial" panose="020B0604020202020204" pitchFamily="34" charset="0"/>
            </a:endParaRPr>
          </a:p>
          <a:p>
            <a:endParaRPr lang="de-DE" dirty="0"/>
          </a:p>
          <a:p>
            <a:endParaRPr lang="de-DE" dirty="0"/>
          </a:p>
        </p:txBody>
      </p:sp>
      <p:sp>
        <p:nvSpPr>
          <p:cNvPr id="4" name="Rechteck 3">
            <a:extLst>
              <a:ext uri="{FF2B5EF4-FFF2-40B4-BE49-F238E27FC236}">
                <a16:creationId xmlns:a16="http://schemas.microsoft.com/office/drawing/2014/main" id="{016FC3BA-6161-D7D0-1ED8-5D37804681C8}"/>
              </a:ext>
            </a:extLst>
          </p:cNvPr>
          <p:cNvSpPr/>
          <p:nvPr/>
        </p:nvSpPr>
        <p:spPr>
          <a:xfrm>
            <a:off x="0" y="6211669"/>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EA006CC-6BD5-D1C1-1B05-2DD93F496456}"/>
              </a:ext>
            </a:extLst>
          </p:cNvPr>
          <p:cNvSpPr txBox="1"/>
          <p:nvPr/>
        </p:nvSpPr>
        <p:spPr>
          <a:xfrm>
            <a:off x="-1772" y="6211669"/>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6" name="Textfeld 5">
            <a:extLst>
              <a:ext uri="{FF2B5EF4-FFF2-40B4-BE49-F238E27FC236}">
                <a16:creationId xmlns:a16="http://schemas.microsoft.com/office/drawing/2014/main" id="{9151F18A-77B3-C737-9980-EB1211E55A69}"/>
              </a:ext>
            </a:extLst>
          </p:cNvPr>
          <p:cNvSpPr txBox="1"/>
          <p:nvPr/>
        </p:nvSpPr>
        <p:spPr>
          <a:xfrm>
            <a:off x="4224669" y="6211669"/>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pic>
        <p:nvPicPr>
          <p:cNvPr id="7" name="Grafik 6">
            <a:extLst>
              <a:ext uri="{FF2B5EF4-FFF2-40B4-BE49-F238E27FC236}">
                <a16:creationId xmlns:a16="http://schemas.microsoft.com/office/drawing/2014/main" id="{BB52AA8E-C8BA-5340-9552-153E1F54B7F6}"/>
              </a:ext>
            </a:extLst>
          </p:cNvPr>
          <p:cNvPicPr>
            <a:picLocks noChangeAspect="1"/>
          </p:cNvPicPr>
          <p:nvPr/>
        </p:nvPicPr>
        <p:blipFill>
          <a:blip r:embed="rId2"/>
          <a:stretch>
            <a:fillRect/>
          </a:stretch>
        </p:blipFill>
        <p:spPr>
          <a:xfrm>
            <a:off x="9898912" y="5609989"/>
            <a:ext cx="2201825" cy="1467883"/>
          </a:xfrm>
          <a:prstGeom prst="rect">
            <a:avLst/>
          </a:prstGeom>
        </p:spPr>
      </p:pic>
    </p:spTree>
    <p:extLst>
      <p:ext uri="{BB962C8B-B14F-4D97-AF65-F5344CB8AC3E}">
        <p14:creationId xmlns:p14="http://schemas.microsoft.com/office/powerpoint/2010/main" val="388514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8C6BD0-CB5B-1084-70EA-FBE914488870}"/>
              </a:ext>
            </a:extLst>
          </p:cNvPr>
          <p:cNvSpPr>
            <a:spLocks noGrp="1"/>
          </p:cNvSpPr>
          <p:nvPr>
            <p:ph type="title"/>
          </p:nvPr>
        </p:nvSpPr>
        <p:spPr>
          <a:xfrm>
            <a:off x="212650" y="175050"/>
            <a:ext cx="10515600" cy="1325563"/>
          </a:xfrm>
        </p:spPr>
        <p:txBody>
          <a:bodyPr>
            <a:normAutofit fontScale="90000"/>
          </a:bodyPr>
          <a:lstStyle/>
          <a:p>
            <a:pPr>
              <a:lnSpc>
                <a:spcPct val="100000"/>
              </a:lnSpc>
            </a:pPr>
            <a:r>
              <a:rPr lang="de-DE" sz="3100" b="1" dirty="0">
                <a:solidFill>
                  <a:schemeClr val="accent1"/>
                </a:solidFill>
                <a:latin typeface="Arial" panose="020B0604020202020204" pitchFamily="34" charset="0"/>
                <a:cs typeface="Arial" panose="020B0604020202020204" pitchFamily="34" charset="0"/>
              </a:rPr>
              <a:t>Determinanten </a:t>
            </a:r>
            <a:br>
              <a:rPr lang="de-DE" sz="3100" b="1" dirty="0">
                <a:solidFill>
                  <a:schemeClr val="accent1"/>
                </a:solidFill>
                <a:latin typeface="Arial" panose="020B0604020202020204" pitchFamily="34" charset="0"/>
                <a:cs typeface="Arial" panose="020B0604020202020204" pitchFamily="34" charset="0"/>
              </a:rPr>
            </a:br>
            <a:r>
              <a:rPr lang="de-DE" sz="3100" b="1" dirty="0">
                <a:solidFill>
                  <a:schemeClr val="accent1"/>
                </a:solidFill>
                <a:latin typeface="Arial" panose="020B0604020202020204" pitchFamily="34" charset="0"/>
                <a:cs typeface="Arial" panose="020B0604020202020204" pitchFamily="34" charset="0"/>
              </a:rPr>
              <a:t>der Gesundheit</a:t>
            </a:r>
            <a:br>
              <a:rPr lang="de-DE" sz="2000" dirty="0">
                <a:latin typeface="Arial" panose="020B0604020202020204" pitchFamily="34" charset="0"/>
                <a:cs typeface="Arial" panose="020B0604020202020204" pitchFamily="34" charset="0"/>
              </a:rPr>
            </a:br>
            <a:r>
              <a:rPr lang="de-DE" sz="2000" dirty="0" err="1">
                <a:latin typeface="Arial" panose="020B0604020202020204" pitchFamily="34" charset="0"/>
                <a:cs typeface="Arial" panose="020B0604020202020204" pitchFamily="34" charset="0"/>
              </a:rPr>
              <a:t>Dahlgreen</a:t>
            </a:r>
            <a:r>
              <a:rPr lang="de-DE" sz="2000" dirty="0">
                <a:latin typeface="Arial" panose="020B0604020202020204" pitchFamily="34" charset="0"/>
                <a:cs typeface="Arial" panose="020B0604020202020204" pitchFamily="34" charset="0"/>
              </a:rPr>
              <a:t> &amp; Whitehead (2006)</a:t>
            </a:r>
          </a:p>
        </p:txBody>
      </p:sp>
      <p:pic>
        <p:nvPicPr>
          <p:cNvPr id="1026" name="Picture 2" descr="Grafik zeigt 5 Einflussgebiete auf unsere Gesundkeit">
            <a:extLst>
              <a:ext uri="{FF2B5EF4-FFF2-40B4-BE49-F238E27FC236}">
                <a16:creationId xmlns:a16="http://schemas.microsoft.com/office/drawing/2014/main" id="{D9B5B5F5-1617-66B1-F505-DC1F4DA20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356" y="246849"/>
            <a:ext cx="5940944" cy="5696126"/>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E9ED6C2C-D5FD-BC66-E9E4-1B2554312027}"/>
              </a:ext>
            </a:extLst>
          </p:cNvPr>
          <p:cNvSpPr txBox="1"/>
          <p:nvPr/>
        </p:nvSpPr>
        <p:spPr>
          <a:xfrm>
            <a:off x="42612" y="5931717"/>
            <a:ext cx="5666103" cy="307777"/>
          </a:xfrm>
          <a:prstGeom prst="rect">
            <a:avLst/>
          </a:prstGeom>
          <a:noFill/>
        </p:spPr>
        <p:txBody>
          <a:bodyPr wrap="none" rtlCol="0">
            <a:spAutoFit/>
          </a:bodyPr>
          <a:lstStyle/>
          <a:p>
            <a:r>
              <a:rPr lang="de-DE" sz="1400" dirty="0"/>
              <a:t>https://www.gesundheitsfoerderung-uri.ch/ueber-uns/was-ist-gesundheit/</a:t>
            </a:r>
          </a:p>
        </p:txBody>
      </p:sp>
      <p:pic>
        <p:nvPicPr>
          <p:cNvPr id="7" name="Grafik 6">
            <a:extLst>
              <a:ext uri="{FF2B5EF4-FFF2-40B4-BE49-F238E27FC236}">
                <a16:creationId xmlns:a16="http://schemas.microsoft.com/office/drawing/2014/main" id="{33894220-7FC2-7456-92D8-389F70425028}"/>
              </a:ext>
            </a:extLst>
          </p:cNvPr>
          <p:cNvPicPr>
            <a:picLocks noChangeAspect="1"/>
          </p:cNvPicPr>
          <p:nvPr/>
        </p:nvPicPr>
        <p:blipFill rotWithShape="1">
          <a:blip r:embed="rId3"/>
          <a:srcRect t="22685"/>
          <a:stretch/>
        </p:blipFill>
        <p:spPr>
          <a:xfrm>
            <a:off x="9898912" y="5942975"/>
            <a:ext cx="2201825" cy="1134897"/>
          </a:xfrm>
          <a:prstGeom prst="rect">
            <a:avLst/>
          </a:prstGeom>
        </p:spPr>
      </p:pic>
      <p:sp>
        <p:nvSpPr>
          <p:cNvPr id="8" name="Rechteck 7">
            <a:extLst>
              <a:ext uri="{FF2B5EF4-FFF2-40B4-BE49-F238E27FC236}">
                <a16:creationId xmlns:a16="http://schemas.microsoft.com/office/drawing/2014/main" id="{60A02271-F1F0-212A-59A1-A876530FB844}"/>
              </a:ext>
            </a:extLst>
          </p:cNvPr>
          <p:cNvSpPr/>
          <p:nvPr/>
        </p:nvSpPr>
        <p:spPr>
          <a:xfrm>
            <a:off x="0" y="6211669"/>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F93D009-4E62-ABA0-6304-165F7A7F869F}"/>
              </a:ext>
            </a:extLst>
          </p:cNvPr>
          <p:cNvSpPr txBox="1"/>
          <p:nvPr/>
        </p:nvSpPr>
        <p:spPr>
          <a:xfrm>
            <a:off x="-1772" y="6211669"/>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10" name="Textfeld 9">
            <a:extLst>
              <a:ext uri="{FF2B5EF4-FFF2-40B4-BE49-F238E27FC236}">
                <a16:creationId xmlns:a16="http://schemas.microsoft.com/office/drawing/2014/main" id="{05DBD517-D526-3328-6EF7-829629B50DC9}"/>
              </a:ext>
            </a:extLst>
          </p:cNvPr>
          <p:cNvSpPr txBox="1"/>
          <p:nvPr/>
        </p:nvSpPr>
        <p:spPr>
          <a:xfrm>
            <a:off x="4224669" y="6211669"/>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Tree>
    <p:extLst>
      <p:ext uri="{BB962C8B-B14F-4D97-AF65-F5344CB8AC3E}">
        <p14:creationId xmlns:p14="http://schemas.microsoft.com/office/powerpoint/2010/main" val="1402039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F7CB3E3-57CE-25A4-8198-3B2795C33720}"/>
              </a:ext>
            </a:extLst>
          </p:cNvPr>
          <p:cNvSpPr>
            <a:spLocks noGrp="1"/>
          </p:cNvSpPr>
          <p:nvPr>
            <p:ph idx="1"/>
          </p:nvPr>
        </p:nvSpPr>
        <p:spPr/>
        <p:txBody>
          <a:bodyPr/>
          <a:lstStyle/>
          <a:p>
            <a:endParaRPr lang="de-DE" dirty="0"/>
          </a:p>
        </p:txBody>
      </p:sp>
      <p:pic>
        <p:nvPicPr>
          <p:cNvPr id="5" name="Grafik 4">
            <a:extLst>
              <a:ext uri="{FF2B5EF4-FFF2-40B4-BE49-F238E27FC236}">
                <a16:creationId xmlns:a16="http://schemas.microsoft.com/office/drawing/2014/main" id="{EF7F8C5A-7A0E-6FF7-3D6B-0AF663E0BCD2}"/>
              </a:ext>
            </a:extLst>
          </p:cNvPr>
          <p:cNvPicPr>
            <a:picLocks noChangeAspect="1"/>
          </p:cNvPicPr>
          <p:nvPr/>
        </p:nvPicPr>
        <p:blipFill rotWithShape="1">
          <a:blip r:embed="rId2"/>
          <a:srcRect l="27558" t="40900" r="22994" b="21316"/>
          <a:stretch/>
        </p:blipFill>
        <p:spPr>
          <a:xfrm>
            <a:off x="0" y="127589"/>
            <a:ext cx="12192000" cy="5027886"/>
          </a:xfrm>
          <a:prstGeom prst="rect">
            <a:avLst/>
          </a:prstGeom>
        </p:spPr>
      </p:pic>
      <p:pic>
        <p:nvPicPr>
          <p:cNvPr id="6" name="Grafik 5">
            <a:extLst>
              <a:ext uri="{FF2B5EF4-FFF2-40B4-BE49-F238E27FC236}">
                <a16:creationId xmlns:a16="http://schemas.microsoft.com/office/drawing/2014/main" id="{AA8171E6-C813-F7A6-3CAA-A8A026D023A4}"/>
              </a:ext>
            </a:extLst>
          </p:cNvPr>
          <p:cNvPicPr>
            <a:picLocks noChangeAspect="1"/>
          </p:cNvPicPr>
          <p:nvPr/>
        </p:nvPicPr>
        <p:blipFill rotWithShape="1">
          <a:blip r:embed="rId3"/>
          <a:srcRect t="22685"/>
          <a:stretch/>
        </p:blipFill>
        <p:spPr>
          <a:xfrm>
            <a:off x="9898912" y="5942975"/>
            <a:ext cx="2201825" cy="1134897"/>
          </a:xfrm>
          <a:prstGeom prst="rect">
            <a:avLst/>
          </a:prstGeom>
        </p:spPr>
      </p:pic>
      <p:sp>
        <p:nvSpPr>
          <p:cNvPr id="7" name="Rechteck 6">
            <a:extLst>
              <a:ext uri="{FF2B5EF4-FFF2-40B4-BE49-F238E27FC236}">
                <a16:creationId xmlns:a16="http://schemas.microsoft.com/office/drawing/2014/main" id="{0A76F772-7DE5-C86E-CD2E-194A0C8E57EB}"/>
              </a:ext>
            </a:extLst>
          </p:cNvPr>
          <p:cNvSpPr/>
          <p:nvPr/>
        </p:nvSpPr>
        <p:spPr>
          <a:xfrm>
            <a:off x="0" y="6211669"/>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6A3B6406-6177-46AB-E5EA-1126C31F4639}"/>
              </a:ext>
            </a:extLst>
          </p:cNvPr>
          <p:cNvSpPr txBox="1"/>
          <p:nvPr/>
        </p:nvSpPr>
        <p:spPr>
          <a:xfrm>
            <a:off x="-1772" y="6211669"/>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9" name="Textfeld 8">
            <a:extLst>
              <a:ext uri="{FF2B5EF4-FFF2-40B4-BE49-F238E27FC236}">
                <a16:creationId xmlns:a16="http://schemas.microsoft.com/office/drawing/2014/main" id="{C138C381-42E5-0FDD-2158-113B28CF301E}"/>
              </a:ext>
            </a:extLst>
          </p:cNvPr>
          <p:cNvSpPr txBox="1"/>
          <p:nvPr/>
        </p:nvSpPr>
        <p:spPr>
          <a:xfrm>
            <a:off x="4224669" y="6211669"/>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
        <p:nvSpPr>
          <p:cNvPr id="2" name="Textfeld 1">
            <a:extLst>
              <a:ext uri="{FF2B5EF4-FFF2-40B4-BE49-F238E27FC236}">
                <a16:creationId xmlns:a16="http://schemas.microsoft.com/office/drawing/2014/main" id="{26462F81-787A-0E58-9F10-5405161ADC41}"/>
              </a:ext>
            </a:extLst>
          </p:cNvPr>
          <p:cNvSpPr txBox="1"/>
          <p:nvPr/>
        </p:nvSpPr>
        <p:spPr>
          <a:xfrm>
            <a:off x="8710241" y="5512330"/>
            <a:ext cx="2796920" cy="307777"/>
          </a:xfrm>
          <a:prstGeom prst="rect">
            <a:avLst/>
          </a:prstGeom>
          <a:noFill/>
        </p:spPr>
        <p:txBody>
          <a:bodyPr wrap="none" rtlCol="0">
            <a:spAutoFit/>
          </a:bodyPr>
          <a:lstStyle/>
          <a:p>
            <a:r>
              <a:rPr lang="de-DE" sz="1400" dirty="0" err="1"/>
              <a:t>Dadaczynski</a:t>
            </a:r>
            <a:r>
              <a:rPr lang="de-DE" sz="1400" dirty="0"/>
              <a:t> &amp; Paulus (2018, S. 265)</a:t>
            </a:r>
          </a:p>
        </p:txBody>
      </p:sp>
    </p:spTree>
    <p:extLst>
      <p:ext uri="{BB962C8B-B14F-4D97-AF65-F5344CB8AC3E}">
        <p14:creationId xmlns:p14="http://schemas.microsoft.com/office/powerpoint/2010/main" val="997782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7C78C-033C-5C2F-A4EB-EB5BCAD1D667}"/>
              </a:ext>
            </a:extLst>
          </p:cNvPr>
          <p:cNvSpPr>
            <a:spLocks noGrp="1"/>
          </p:cNvSpPr>
          <p:nvPr>
            <p:ph type="title"/>
          </p:nvPr>
        </p:nvSpPr>
        <p:spPr>
          <a:xfrm>
            <a:off x="484224" y="86451"/>
            <a:ext cx="10515600" cy="1325563"/>
          </a:xfrm>
        </p:spPr>
        <p:txBody>
          <a:bodyPr>
            <a:normAutofit/>
          </a:bodyPr>
          <a:lstStyle/>
          <a:p>
            <a:pPr algn="ctr">
              <a:lnSpc>
                <a:spcPct val="100000"/>
              </a:lnSpc>
            </a:pPr>
            <a:r>
              <a:rPr lang="de-DE" sz="3600" b="1" dirty="0" err="1">
                <a:solidFill>
                  <a:schemeClr val="accent1"/>
                </a:solidFill>
                <a:latin typeface="Arial Black" panose="020B0A04020102020204" pitchFamily="34" charset="0"/>
              </a:rPr>
              <a:t>Settingansatz</a:t>
            </a:r>
            <a:r>
              <a:rPr lang="de-DE" sz="3600" b="1" dirty="0">
                <a:solidFill>
                  <a:schemeClr val="accent1"/>
                </a:solidFill>
                <a:latin typeface="Arial Black" panose="020B0A04020102020204" pitchFamily="34" charset="0"/>
              </a:rPr>
              <a:t> / Lebensweltenansatz</a:t>
            </a:r>
            <a:br>
              <a:rPr lang="de-DE" sz="3600" b="1" dirty="0">
                <a:solidFill>
                  <a:schemeClr val="accent1"/>
                </a:solidFill>
                <a:latin typeface="Arial Black" panose="020B0A04020102020204" pitchFamily="34" charset="0"/>
              </a:rPr>
            </a:br>
            <a:r>
              <a:rPr lang="de-DE" sz="2400" b="1" dirty="0">
                <a:solidFill>
                  <a:schemeClr val="accent1"/>
                </a:solidFill>
                <a:latin typeface="Arial" panose="020B0604020202020204" pitchFamily="34" charset="0"/>
                <a:cs typeface="Arial" panose="020B0604020202020204" pitchFamily="34" charset="0"/>
              </a:rPr>
              <a:t>(Ottawa Charta; WHO, 1986)</a:t>
            </a:r>
            <a:endParaRPr lang="de-DE" sz="3200" b="1"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84305610-B94F-8EF4-F577-2E239EB21C2D}"/>
              </a:ext>
            </a:extLst>
          </p:cNvPr>
          <p:cNvSpPr>
            <a:spLocks noGrp="1"/>
          </p:cNvSpPr>
          <p:nvPr>
            <p:ph idx="1"/>
          </p:nvPr>
        </p:nvSpPr>
        <p:spPr>
          <a:xfrm>
            <a:off x="637903" y="1795955"/>
            <a:ext cx="10361921" cy="4975594"/>
          </a:xfrm>
        </p:spPr>
        <p:txBody>
          <a:bodyPr>
            <a:normAutofit/>
          </a:bodyPr>
          <a:lstStyle/>
          <a:p>
            <a:pPr marL="0" indent="0">
              <a:lnSpc>
                <a:spcPct val="100000"/>
              </a:lnSpc>
              <a:buNone/>
            </a:pPr>
            <a:r>
              <a:rPr lang="de-DE" sz="2400" b="0" i="0" dirty="0">
                <a:solidFill>
                  <a:srgbClr val="242021"/>
                </a:solidFill>
                <a:effectLst/>
                <a:latin typeface="Arial" panose="020B0604020202020204" pitchFamily="34" charset="0"/>
                <a:cs typeface="Arial" panose="020B0604020202020204" pitchFamily="34" charset="0"/>
              </a:rPr>
              <a:t>Integrierte Strategie, in der </a:t>
            </a:r>
            <a:r>
              <a:rPr lang="de-DE" sz="2400" i="0" dirty="0">
                <a:solidFill>
                  <a:schemeClr val="accent1">
                    <a:lumMod val="75000"/>
                  </a:schemeClr>
                </a:solidFill>
                <a:effectLst/>
                <a:latin typeface="Arial" panose="020B0604020202020204" pitchFamily="34" charset="0"/>
                <a:cs typeface="Arial" panose="020B0604020202020204" pitchFamily="34" charset="0"/>
              </a:rPr>
              <a:t>verhaltens- und verhältnisbezogene Maßnahmen</a:t>
            </a:r>
            <a:r>
              <a:rPr lang="de-DE" sz="2400" b="1" i="0" dirty="0">
                <a:solidFill>
                  <a:srgbClr val="242021"/>
                </a:solidFill>
                <a:effectLst/>
                <a:latin typeface="Arial" panose="020B0604020202020204" pitchFamily="34" charset="0"/>
                <a:cs typeface="Arial" panose="020B0604020202020204" pitchFamily="34" charset="0"/>
              </a:rPr>
              <a:t> </a:t>
            </a:r>
            <a:r>
              <a:rPr lang="de-DE" sz="2400" b="0" i="0" dirty="0">
                <a:solidFill>
                  <a:srgbClr val="242021"/>
                </a:solidFill>
                <a:effectLst/>
                <a:latin typeface="Arial" panose="020B0604020202020204" pitchFamily="34" charset="0"/>
                <a:cs typeface="Arial" panose="020B0604020202020204" pitchFamily="34" charset="0"/>
              </a:rPr>
              <a:t>zum Ziel der direkten und indirekten Einflussnahme auf die Gesundheit von Menschen in deren </a:t>
            </a:r>
            <a:r>
              <a:rPr lang="de-DE" sz="2400" dirty="0">
                <a:solidFill>
                  <a:schemeClr val="accent1">
                    <a:lumMod val="75000"/>
                  </a:schemeClr>
                </a:solidFill>
                <a:latin typeface="Arial" panose="020B0604020202020204" pitchFamily="34" charset="0"/>
                <a:cs typeface="Arial" panose="020B0604020202020204" pitchFamily="34" charset="0"/>
              </a:rPr>
              <a:t>unmittelbaren Lebenswelten</a:t>
            </a:r>
            <a:r>
              <a:rPr lang="de-DE" sz="2400" i="0" dirty="0">
                <a:solidFill>
                  <a:srgbClr val="242021"/>
                </a:solidFill>
                <a:effectLst/>
                <a:latin typeface="Arial" panose="020B0604020202020204" pitchFamily="34" charset="0"/>
                <a:cs typeface="Arial" panose="020B0604020202020204" pitchFamily="34" charset="0"/>
              </a:rPr>
              <a:t> </a:t>
            </a:r>
            <a:r>
              <a:rPr lang="de-DE" sz="2400" b="0" i="0" dirty="0">
                <a:solidFill>
                  <a:srgbClr val="242021"/>
                </a:solidFill>
                <a:effectLst/>
                <a:latin typeface="Arial" panose="020B0604020202020204" pitchFamily="34" charset="0"/>
                <a:cs typeface="Arial" panose="020B0604020202020204" pitchFamily="34" charset="0"/>
              </a:rPr>
              <a:t>umgesetzt werden:</a:t>
            </a:r>
            <a:endParaRPr lang="de-DE" sz="2400" dirty="0">
              <a:latin typeface="Arial" panose="020B0604020202020204" pitchFamily="34" charset="0"/>
              <a:cs typeface="Arial" panose="020B0604020202020204" pitchFamily="34" charset="0"/>
            </a:endParaRPr>
          </a:p>
          <a:p>
            <a:pPr marL="896938" indent="0">
              <a:lnSpc>
                <a:spcPct val="100000"/>
              </a:lnSpc>
              <a:buNone/>
            </a:pPr>
            <a:r>
              <a:rPr lang="de-DE" sz="2400" dirty="0">
                <a:latin typeface="Arial" panose="020B0604020202020204" pitchFamily="34" charset="0"/>
                <a:cs typeface="Arial" panose="020B0604020202020204" pitchFamily="34" charset="0"/>
              </a:rPr>
              <a:t>	-  </a:t>
            </a:r>
            <a:r>
              <a:rPr lang="de-DE" sz="2400" dirty="0">
                <a:solidFill>
                  <a:srgbClr val="231F20"/>
                </a:solidFill>
                <a:latin typeface="Arial" panose="020B0604020202020204" pitchFamily="34" charset="0"/>
                <a:cs typeface="Arial" panose="020B0604020202020204" pitchFamily="34" charset="0"/>
              </a:rPr>
              <a:t>Entwicklung </a:t>
            </a:r>
            <a:r>
              <a:rPr lang="de-DE" sz="2400" dirty="0">
                <a:solidFill>
                  <a:schemeClr val="accent1">
                    <a:lumMod val="75000"/>
                  </a:schemeClr>
                </a:solidFill>
                <a:latin typeface="Arial" panose="020B0604020202020204" pitchFamily="34" charset="0"/>
                <a:cs typeface="Arial" panose="020B0604020202020204" pitchFamily="34" charset="0"/>
              </a:rPr>
              <a:t>persönlicher Kompetenzen </a:t>
            </a:r>
          </a:p>
          <a:p>
            <a:pPr marL="896938" indent="0">
              <a:lnSpc>
                <a:spcPct val="100000"/>
              </a:lnSpc>
              <a:buNone/>
            </a:pPr>
            <a:r>
              <a:rPr lang="de-DE" sz="2400" b="1" dirty="0">
                <a:solidFill>
                  <a:srgbClr val="231F20"/>
                </a:solidFill>
                <a:latin typeface="Arial" panose="020B0604020202020204" pitchFamily="34" charset="0"/>
                <a:cs typeface="Arial" panose="020B0604020202020204" pitchFamily="34" charset="0"/>
              </a:rPr>
              <a:t>   </a:t>
            </a:r>
            <a:r>
              <a:rPr lang="de-DE" sz="2400" dirty="0">
                <a:solidFill>
                  <a:srgbClr val="231F20"/>
                </a:solidFill>
                <a:latin typeface="Arial" panose="020B0604020202020204" pitchFamily="34" charset="0"/>
                <a:cs typeface="Arial" panose="020B0604020202020204" pitchFamily="34" charset="0"/>
              </a:rPr>
              <a:t>(engl.: </a:t>
            </a:r>
            <a:r>
              <a:rPr lang="de-DE" sz="2400" dirty="0" err="1">
                <a:solidFill>
                  <a:srgbClr val="231F20"/>
                </a:solidFill>
                <a:latin typeface="Arial" panose="020B0604020202020204" pitchFamily="34" charset="0"/>
                <a:cs typeface="Arial" panose="020B0604020202020204" pitchFamily="34" charset="0"/>
              </a:rPr>
              <a:t>develop</a:t>
            </a:r>
            <a:r>
              <a:rPr lang="de-DE" sz="2400" dirty="0">
                <a:solidFill>
                  <a:srgbClr val="231F20"/>
                </a:solidFill>
                <a:latin typeface="Arial" panose="020B0604020202020204" pitchFamily="34" charset="0"/>
                <a:cs typeface="Arial" panose="020B0604020202020204" pitchFamily="34" charset="0"/>
              </a:rPr>
              <a:t> personal </a:t>
            </a:r>
            <a:r>
              <a:rPr lang="de-DE" sz="2400" dirty="0" err="1">
                <a:solidFill>
                  <a:srgbClr val="231F20"/>
                </a:solidFill>
                <a:latin typeface="Arial" panose="020B0604020202020204" pitchFamily="34" charset="0"/>
                <a:cs typeface="Arial" panose="020B0604020202020204" pitchFamily="34" charset="0"/>
              </a:rPr>
              <a:t>skills</a:t>
            </a:r>
            <a:r>
              <a:rPr lang="de-DE" sz="2400" dirty="0">
                <a:solidFill>
                  <a:srgbClr val="231F20"/>
                </a:solidFill>
                <a:latin typeface="Arial" panose="020B0604020202020204" pitchFamily="34" charset="0"/>
                <a:cs typeface="Arial" panose="020B0604020202020204" pitchFamily="34" charset="0"/>
              </a:rPr>
              <a:t>)</a:t>
            </a:r>
          </a:p>
          <a:p>
            <a:pPr marL="896938" indent="0">
              <a:lnSpc>
                <a:spcPct val="100000"/>
              </a:lnSpc>
              <a:buNone/>
            </a:pPr>
            <a:r>
              <a:rPr lang="de-DE" sz="2400" b="0" i="0" u="none" strike="noStrike" baseline="0" dirty="0">
                <a:solidFill>
                  <a:srgbClr val="231F20"/>
                </a:solidFill>
                <a:latin typeface="Arial" panose="020B0604020202020204" pitchFamily="34" charset="0"/>
                <a:cs typeface="Arial" panose="020B0604020202020204" pitchFamily="34" charset="0"/>
              </a:rPr>
              <a:t>- Schaffung </a:t>
            </a:r>
            <a:r>
              <a:rPr lang="de-DE" sz="2400" i="0" u="none" strike="noStrike" baseline="0" dirty="0">
                <a:solidFill>
                  <a:schemeClr val="accent1">
                    <a:lumMod val="75000"/>
                  </a:schemeClr>
                </a:solidFill>
                <a:latin typeface="Arial" panose="020B0604020202020204" pitchFamily="34" charset="0"/>
                <a:cs typeface="Arial" panose="020B0604020202020204" pitchFamily="34" charset="0"/>
              </a:rPr>
              <a:t>gesundheitsförderlicher Lebenswelten </a:t>
            </a:r>
          </a:p>
          <a:p>
            <a:pPr marL="896938" indent="0">
              <a:lnSpc>
                <a:spcPct val="100000"/>
              </a:lnSpc>
              <a:buNone/>
            </a:pPr>
            <a:r>
              <a:rPr lang="de-DE" sz="2400" b="1" dirty="0">
                <a:solidFill>
                  <a:srgbClr val="231F20"/>
                </a:solidFill>
                <a:latin typeface="Arial" panose="020B0604020202020204" pitchFamily="34" charset="0"/>
                <a:cs typeface="Arial" panose="020B0604020202020204" pitchFamily="34" charset="0"/>
              </a:rPr>
              <a:t>   </a:t>
            </a:r>
            <a:r>
              <a:rPr lang="de-DE" sz="2400" b="0" i="0" u="none" strike="noStrike" baseline="0" dirty="0">
                <a:solidFill>
                  <a:srgbClr val="231F20"/>
                </a:solidFill>
                <a:latin typeface="Arial" panose="020B0604020202020204" pitchFamily="34" charset="0"/>
                <a:cs typeface="Arial" panose="020B0604020202020204" pitchFamily="34" charset="0"/>
              </a:rPr>
              <a:t>(engl.: </a:t>
            </a:r>
            <a:r>
              <a:rPr lang="de-DE" sz="2400" b="0" i="0" u="none" strike="noStrike" baseline="0" dirty="0" err="1">
                <a:solidFill>
                  <a:srgbClr val="231F20"/>
                </a:solidFill>
                <a:latin typeface="Arial" panose="020B0604020202020204" pitchFamily="34" charset="0"/>
                <a:cs typeface="Arial" panose="020B0604020202020204" pitchFamily="34" charset="0"/>
              </a:rPr>
              <a:t>create</a:t>
            </a:r>
            <a:r>
              <a:rPr lang="de-DE" sz="2400" b="0" i="0" u="none" strike="noStrike" baseline="0" dirty="0">
                <a:solidFill>
                  <a:srgbClr val="231F20"/>
                </a:solidFill>
                <a:latin typeface="Arial" panose="020B0604020202020204" pitchFamily="34" charset="0"/>
                <a:cs typeface="Arial" panose="020B0604020202020204" pitchFamily="34" charset="0"/>
              </a:rPr>
              <a:t> supportive </a:t>
            </a:r>
            <a:r>
              <a:rPr lang="de-DE" sz="2400" b="0" i="0" u="none" strike="noStrike" baseline="0" dirty="0" err="1">
                <a:solidFill>
                  <a:srgbClr val="231F20"/>
                </a:solidFill>
                <a:latin typeface="Arial" panose="020B0604020202020204" pitchFamily="34" charset="0"/>
                <a:cs typeface="Arial" panose="020B0604020202020204" pitchFamily="34" charset="0"/>
              </a:rPr>
              <a:t>environments</a:t>
            </a:r>
            <a:r>
              <a:rPr lang="de-DE" sz="2400" b="0" i="0" u="none" strike="noStrike" baseline="0" dirty="0">
                <a:solidFill>
                  <a:srgbClr val="231F20"/>
                </a:solidFill>
                <a:latin typeface="Arial" panose="020B0604020202020204" pitchFamily="34" charset="0"/>
                <a:cs typeface="Arial" panose="020B0604020202020204" pitchFamily="34" charset="0"/>
              </a:rPr>
              <a:t>)</a:t>
            </a:r>
            <a:endParaRPr lang="de-DE" sz="2400" b="0" i="0" u="none" strike="noStrike" baseline="0" dirty="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53AF526A-88B9-0B8B-95A4-84B8632DF168}"/>
              </a:ext>
            </a:extLst>
          </p:cNvPr>
          <p:cNvPicPr>
            <a:picLocks noChangeAspect="1"/>
          </p:cNvPicPr>
          <p:nvPr/>
        </p:nvPicPr>
        <p:blipFill rotWithShape="1">
          <a:blip r:embed="rId2"/>
          <a:srcRect t="22685"/>
          <a:stretch/>
        </p:blipFill>
        <p:spPr>
          <a:xfrm>
            <a:off x="9898912" y="5942975"/>
            <a:ext cx="2201825" cy="1134897"/>
          </a:xfrm>
          <a:prstGeom prst="rect">
            <a:avLst/>
          </a:prstGeom>
        </p:spPr>
      </p:pic>
      <p:sp>
        <p:nvSpPr>
          <p:cNvPr id="5" name="Rechteck 4">
            <a:extLst>
              <a:ext uri="{FF2B5EF4-FFF2-40B4-BE49-F238E27FC236}">
                <a16:creationId xmlns:a16="http://schemas.microsoft.com/office/drawing/2014/main" id="{FAB51499-40AE-EA16-BDA3-8A04CBF4C8C5}"/>
              </a:ext>
            </a:extLst>
          </p:cNvPr>
          <p:cNvSpPr/>
          <p:nvPr/>
        </p:nvSpPr>
        <p:spPr>
          <a:xfrm>
            <a:off x="0" y="6211669"/>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4B4ED909-8561-0862-56E0-7E3A9F9202FC}"/>
              </a:ext>
            </a:extLst>
          </p:cNvPr>
          <p:cNvSpPr txBox="1"/>
          <p:nvPr/>
        </p:nvSpPr>
        <p:spPr>
          <a:xfrm>
            <a:off x="-1772" y="6211669"/>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7" name="Textfeld 6">
            <a:extLst>
              <a:ext uri="{FF2B5EF4-FFF2-40B4-BE49-F238E27FC236}">
                <a16:creationId xmlns:a16="http://schemas.microsoft.com/office/drawing/2014/main" id="{A638EA3F-8D23-DFC9-CBE9-307FD335E337}"/>
              </a:ext>
            </a:extLst>
          </p:cNvPr>
          <p:cNvSpPr txBox="1"/>
          <p:nvPr/>
        </p:nvSpPr>
        <p:spPr>
          <a:xfrm>
            <a:off x="4224669" y="6211669"/>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Tree>
    <p:extLst>
      <p:ext uri="{BB962C8B-B14F-4D97-AF65-F5344CB8AC3E}">
        <p14:creationId xmlns:p14="http://schemas.microsoft.com/office/powerpoint/2010/main" val="1769481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961A78-70E1-ACBF-2B17-D4FAC6E5A1B8}"/>
              </a:ext>
            </a:extLst>
          </p:cNvPr>
          <p:cNvSpPr>
            <a:spLocks noGrp="1"/>
          </p:cNvSpPr>
          <p:nvPr>
            <p:ph type="title"/>
          </p:nvPr>
        </p:nvSpPr>
        <p:spPr>
          <a:xfrm>
            <a:off x="733698" y="0"/>
            <a:ext cx="10515600" cy="1325563"/>
          </a:xfrm>
        </p:spPr>
        <p:txBody>
          <a:bodyPr>
            <a:normAutofit/>
          </a:bodyPr>
          <a:lstStyle/>
          <a:p>
            <a:pPr algn="ctr"/>
            <a:r>
              <a:rPr lang="de-DE" sz="3600" b="1" dirty="0">
                <a:solidFill>
                  <a:schemeClr val="accent1"/>
                </a:solidFill>
                <a:latin typeface="Arial Black" panose="020B0A04020102020204" pitchFamily="34" charset="0"/>
              </a:rPr>
              <a:t>Empowerment (Befähigung)</a:t>
            </a:r>
          </a:p>
        </p:txBody>
      </p:sp>
      <p:sp>
        <p:nvSpPr>
          <p:cNvPr id="3" name="Inhaltsplatzhalter 2">
            <a:extLst>
              <a:ext uri="{FF2B5EF4-FFF2-40B4-BE49-F238E27FC236}">
                <a16:creationId xmlns:a16="http://schemas.microsoft.com/office/drawing/2014/main" id="{7522BDB6-A53D-8B16-39FB-089F30EC5C51}"/>
              </a:ext>
            </a:extLst>
          </p:cNvPr>
          <p:cNvSpPr>
            <a:spLocks noGrp="1"/>
          </p:cNvSpPr>
          <p:nvPr>
            <p:ph idx="1"/>
          </p:nvPr>
        </p:nvSpPr>
        <p:spPr>
          <a:xfrm>
            <a:off x="322218" y="1253331"/>
            <a:ext cx="11225348" cy="5077800"/>
          </a:xfrm>
        </p:spPr>
        <p:txBody>
          <a:bodyPr>
            <a:normAutofit fontScale="55000" lnSpcReduction="20000"/>
          </a:bodyPr>
          <a:lstStyle/>
          <a:p>
            <a:pPr marL="0" indent="0">
              <a:lnSpc>
                <a:spcPct val="120000"/>
              </a:lnSpc>
              <a:buNone/>
            </a:pPr>
            <a:r>
              <a:rPr lang="de-DE" sz="4000" b="0" i="0" dirty="0">
                <a:solidFill>
                  <a:srgbClr val="242021"/>
                </a:solidFill>
                <a:effectLst/>
                <a:latin typeface="Arial" panose="020B0604020202020204" pitchFamily="34" charset="0"/>
                <a:cs typeface="Arial" panose="020B0604020202020204" pitchFamily="34" charset="0"/>
              </a:rPr>
              <a:t>„</a:t>
            </a:r>
            <a:r>
              <a:rPr lang="de-DE" sz="4000" i="0" dirty="0">
                <a:solidFill>
                  <a:srgbClr val="242021"/>
                </a:solidFill>
                <a:effectLst/>
                <a:latin typeface="Arial" panose="020B0604020202020204" pitchFamily="34" charset="0"/>
                <a:cs typeface="Arial" panose="020B0604020202020204" pitchFamily="34" charset="0"/>
              </a:rPr>
              <a:t>Empowerment</a:t>
            </a:r>
            <a:r>
              <a:rPr lang="de-DE" sz="4000" b="0" i="0" dirty="0">
                <a:solidFill>
                  <a:srgbClr val="242021"/>
                </a:solidFill>
                <a:effectLst/>
                <a:latin typeface="Arial" panose="020B0604020202020204" pitchFamily="34" charset="0"/>
                <a:cs typeface="Arial" panose="020B0604020202020204" pitchFamily="34" charset="0"/>
              </a:rPr>
              <a:t> beschreibt Prozesse von Personen oder Gruppen, die diese befähigen, selbsttätig und selbstbestimmt ihr Leben und ihre soziale Lebenswelt (mit) zu gestalten. </a:t>
            </a:r>
          </a:p>
          <a:p>
            <a:pPr marL="0" indent="0">
              <a:lnSpc>
                <a:spcPct val="120000"/>
              </a:lnSpc>
              <a:buNone/>
            </a:pPr>
            <a:r>
              <a:rPr lang="de-DE" sz="4000" b="0" i="0" dirty="0">
                <a:solidFill>
                  <a:srgbClr val="242021"/>
                </a:solidFill>
                <a:effectLst/>
                <a:latin typeface="Arial" panose="020B0604020202020204" pitchFamily="34" charset="0"/>
                <a:cs typeface="Arial" panose="020B0604020202020204" pitchFamily="34" charset="0"/>
              </a:rPr>
              <a:t>Durch den Empowerment­-Ansatz sollen Personen beziehungsweise Gruppen ermutigt werden, ihre eigenen (vielfach verschütteten) persönlichen und sozialen Ressourcen sowie ihre Fähigkeiten zur Beteiligung zu entdecken, weiterzuentwickeln und in praktische Handlungsstrategien zu überführen, um Kontrolle über die Gestaltung der eigenen sozialen Lebenswelt (wieder) zu gewinnen.“ </a:t>
            </a:r>
            <a:r>
              <a:rPr lang="de-DE" sz="2500" dirty="0">
                <a:latin typeface="Arial" panose="020B0604020202020204" pitchFamily="34" charset="0"/>
                <a:cs typeface="Arial" panose="020B0604020202020204" pitchFamily="34" charset="0"/>
              </a:rPr>
              <a:t>(Warnke &amp; </a:t>
            </a:r>
            <a:r>
              <a:rPr lang="de-DE" sz="2500" dirty="0" err="1">
                <a:latin typeface="Arial" panose="020B0604020202020204" pitchFamily="34" charset="0"/>
                <a:cs typeface="Arial" panose="020B0604020202020204" pitchFamily="34" charset="0"/>
              </a:rPr>
              <a:t>Meijerjürgen</a:t>
            </a:r>
            <a:r>
              <a:rPr lang="de-DE" sz="2500" dirty="0">
                <a:latin typeface="Arial" panose="020B0604020202020204" pitchFamily="34" charset="0"/>
                <a:cs typeface="Arial" panose="020B0604020202020204" pitchFamily="34" charset="0"/>
              </a:rPr>
              <a:t>, 2018, S. 142)</a:t>
            </a:r>
          </a:p>
          <a:p>
            <a:pPr marL="357188" indent="-357188">
              <a:lnSpc>
                <a:spcPct val="120000"/>
              </a:lnSpc>
              <a:buFont typeface="Wingdings" panose="05000000000000000000" pitchFamily="2" charset="2"/>
              <a:buChar char="Ø"/>
            </a:pPr>
            <a:r>
              <a:rPr lang="de-DE" sz="4000" dirty="0">
                <a:latin typeface="Arial" panose="020B0604020202020204" pitchFamily="34" charset="0"/>
                <a:cs typeface="Arial" panose="020B0604020202020204" pitchFamily="34" charset="0"/>
              </a:rPr>
              <a:t>Hilfe zur Selbsthilfe → Selbstbestimmung und Autonomie</a:t>
            </a:r>
          </a:p>
          <a:p>
            <a:pPr marL="357188" indent="-357188">
              <a:lnSpc>
                <a:spcPct val="120000"/>
              </a:lnSpc>
              <a:buFont typeface="Wingdings" panose="05000000000000000000" pitchFamily="2" charset="2"/>
              <a:buChar char="Ø"/>
            </a:pPr>
            <a:r>
              <a:rPr lang="de-DE" sz="4000" dirty="0">
                <a:latin typeface="Arial" panose="020B0604020202020204" pitchFamily="34" charset="0"/>
                <a:cs typeface="Arial" panose="020B0604020202020204" pitchFamily="34" charset="0"/>
              </a:rPr>
              <a:t>Unterstützung, die es Menschen ermöglicht, ihre Gestaltungsspielräume und Ressourcen wahrzunehmen → Ressourcenaktivierung</a:t>
            </a:r>
          </a:p>
          <a:p>
            <a:pPr marL="357188" indent="-357188">
              <a:lnSpc>
                <a:spcPct val="120000"/>
              </a:lnSpc>
              <a:buFont typeface="Wingdings" panose="05000000000000000000" pitchFamily="2" charset="2"/>
              <a:buChar char="Ø"/>
            </a:pPr>
            <a:r>
              <a:rPr lang="de-DE" sz="4000" dirty="0">
                <a:latin typeface="Arial" panose="020B0604020202020204" pitchFamily="34" charset="0"/>
                <a:cs typeface="Arial" panose="020B0604020202020204" pitchFamily="34" charset="0"/>
              </a:rPr>
              <a:t>Prozesscharakter und Notwendigkeit des Kompetenzerwerbs → Partizipation</a:t>
            </a:r>
            <a:endParaRPr lang="de-DE" sz="4000" dirty="0"/>
          </a:p>
        </p:txBody>
      </p:sp>
      <p:pic>
        <p:nvPicPr>
          <p:cNvPr id="4" name="Grafik 3">
            <a:extLst>
              <a:ext uri="{FF2B5EF4-FFF2-40B4-BE49-F238E27FC236}">
                <a16:creationId xmlns:a16="http://schemas.microsoft.com/office/drawing/2014/main" id="{9DC3FBA3-1D5B-D423-B25A-7D97FC2F6C9B}"/>
              </a:ext>
            </a:extLst>
          </p:cNvPr>
          <p:cNvPicPr>
            <a:picLocks noChangeAspect="1"/>
          </p:cNvPicPr>
          <p:nvPr/>
        </p:nvPicPr>
        <p:blipFill rotWithShape="1">
          <a:blip r:embed="rId3"/>
          <a:srcRect t="22685"/>
          <a:stretch/>
        </p:blipFill>
        <p:spPr>
          <a:xfrm>
            <a:off x="9933748" y="5951684"/>
            <a:ext cx="2201825" cy="1134897"/>
          </a:xfrm>
          <a:prstGeom prst="rect">
            <a:avLst/>
          </a:prstGeom>
        </p:spPr>
      </p:pic>
      <p:sp>
        <p:nvSpPr>
          <p:cNvPr id="5" name="Rechteck 4">
            <a:extLst>
              <a:ext uri="{FF2B5EF4-FFF2-40B4-BE49-F238E27FC236}">
                <a16:creationId xmlns:a16="http://schemas.microsoft.com/office/drawing/2014/main" id="{E7EC8472-798C-3E9F-3B33-3127AD17DD02}"/>
              </a:ext>
            </a:extLst>
          </p:cNvPr>
          <p:cNvSpPr/>
          <p:nvPr/>
        </p:nvSpPr>
        <p:spPr>
          <a:xfrm>
            <a:off x="17418" y="6220378"/>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0D0A998C-9F12-3901-62F8-3D059C824CCE}"/>
              </a:ext>
            </a:extLst>
          </p:cNvPr>
          <p:cNvSpPr txBox="1"/>
          <p:nvPr/>
        </p:nvSpPr>
        <p:spPr>
          <a:xfrm>
            <a:off x="6937" y="6220378"/>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7" name="Textfeld 6">
            <a:extLst>
              <a:ext uri="{FF2B5EF4-FFF2-40B4-BE49-F238E27FC236}">
                <a16:creationId xmlns:a16="http://schemas.microsoft.com/office/drawing/2014/main" id="{B5C5EC1B-C0D1-E0A6-1501-28E0C9EB33E4}"/>
              </a:ext>
            </a:extLst>
          </p:cNvPr>
          <p:cNvSpPr txBox="1"/>
          <p:nvPr/>
        </p:nvSpPr>
        <p:spPr>
          <a:xfrm>
            <a:off x="4259505" y="6220378"/>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Tree>
    <p:extLst>
      <p:ext uri="{BB962C8B-B14F-4D97-AF65-F5344CB8AC3E}">
        <p14:creationId xmlns:p14="http://schemas.microsoft.com/office/powerpoint/2010/main" val="176798764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A2E27B-EEAE-BBB6-DF7E-A0143DECB0C1}"/>
              </a:ext>
            </a:extLst>
          </p:cNvPr>
          <p:cNvSpPr>
            <a:spLocks noGrp="1"/>
          </p:cNvSpPr>
          <p:nvPr>
            <p:ph type="title"/>
          </p:nvPr>
        </p:nvSpPr>
        <p:spPr>
          <a:xfrm>
            <a:off x="838200" y="-87720"/>
            <a:ext cx="10515600" cy="1325563"/>
          </a:xfrm>
        </p:spPr>
        <p:txBody>
          <a:bodyPr/>
          <a:lstStyle/>
          <a:p>
            <a:pPr algn="ctr"/>
            <a:r>
              <a:rPr lang="de-DE" sz="3600" b="1" dirty="0">
                <a:solidFill>
                  <a:schemeClr val="accent1"/>
                </a:solidFill>
                <a:latin typeface="Arial Black" panose="020B0A04020102020204" pitchFamily="34" charset="0"/>
              </a:rPr>
              <a:t>Ansätze des Empowerments</a:t>
            </a:r>
          </a:p>
        </p:txBody>
      </p:sp>
      <p:pic>
        <p:nvPicPr>
          <p:cNvPr id="11" name="Grafik 10">
            <a:extLst>
              <a:ext uri="{FF2B5EF4-FFF2-40B4-BE49-F238E27FC236}">
                <a16:creationId xmlns:a16="http://schemas.microsoft.com/office/drawing/2014/main" id="{602D4849-95AC-798C-F4ED-0A6506CD8D25}"/>
              </a:ext>
            </a:extLst>
          </p:cNvPr>
          <p:cNvPicPr>
            <a:picLocks noChangeAspect="1"/>
          </p:cNvPicPr>
          <p:nvPr/>
        </p:nvPicPr>
        <p:blipFill rotWithShape="1">
          <a:blip r:embed="rId2"/>
          <a:srcRect l="27558" t="27936" r="27267" b="35538"/>
          <a:stretch/>
        </p:blipFill>
        <p:spPr>
          <a:xfrm>
            <a:off x="925286" y="1071154"/>
            <a:ext cx="9916886" cy="4327580"/>
          </a:xfrm>
          <a:prstGeom prst="rect">
            <a:avLst/>
          </a:prstGeom>
        </p:spPr>
      </p:pic>
      <p:pic>
        <p:nvPicPr>
          <p:cNvPr id="3" name="Grafik 2">
            <a:extLst>
              <a:ext uri="{FF2B5EF4-FFF2-40B4-BE49-F238E27FC236}">
                <a16:creationId xmlns:a16="http://schemas.microsoft.com/office/drawing/2014/main" id="{72DE2EFF-570E-E4EC-BD39-C89DD510D014}"/>
              </a:ext>
            </a:extLst>
          </p:cNvPr>
          <p:cNvPicPr>
            <a:picLocks noChangeAspect="1"/>
          </p:cNvPicPr>
          <p:nvPr/>
        </p:nvPicPr>
        <p:blipFill rotWithShape="1">
          <a:blip r:embed="rId3"/>
          <a:srcRect t="22685"/>
          <a:stretch/>
        </p:blipFill>
        <p:spPr>
          <a:xfrm>
            <a:off x="9933748" y="5951684"/>
            <a:ext cx="2201825" cy="1134897"/>
          </a:xfrm>
          <a:prstGeom prst="rect">
            <a:avLst/>
          </a:prstGeom>
        </p:spPr>
      </p:pic>
      <p:sp>
        <p:nvSpPr>
          <p:cNvPr id="4" name="Rechteck 3">
            <a:extLst>
              <a:ext uri="{FF2B5EF4-FFF2-40B4-BE49-F238E27FC236}">
                <a16:creationId xmlns:a16="http://schemas.microsoft.com/office/drawing/2014/main" id="{8A198696-2AEC-3999-77F2-26158325CFF7}"/>
              </a:ext>
            </a:extLst>
          </p:cNvPr>
          <p:cNvSpPr/>
          <p:nvPr/>
        </p:nvSpPr>
        <p:spPr>
          <a:xfrm>
            <a:off x="17418" y="6220378"/>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648B1A2-6A0A-A58A-44F2-0CBBEF353CC9}"/>
              </a:ext>
            </a:extLst>
          </p:cNvPr>
          <p:cNvSpPr txBox="1"/>
          <p:nvPr/>
        </p:nvSpPr>
        <p:spPr>
          <a:xfrm>
            <a:off x="6937" y="6220378"/>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6" name="Textfeld 5">
            <a:extLst>
              <a:ext uri="{FF2B5EF4-FFF2-40B4-BE49-F238E27FC236}">
                <a16:creationId xmlns:a16="http://schemas.microsoft.com/office/drawing/2014/main" id="{D4E84023-F091-59CC-D730-2DDD5A5F03A1}"/>
              </a:ext>
            </a:extLst>
          </p:cNvPr>
          <p:cNvSpPr txBox="1"/>
          <p:nvPr/>
        </p:nvSpPr>
        <p:spPr>
          <a:xfrm>
            <a:off x="4259505" y="6220378"/>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
        <p:nvSpPr>
          <p:cNvPr id="9" name="Textfeld 8">
            <a:extLst>
              <a:ext uri="{FF2B5EF4-FFF2-40B4-BE49-F238E27FC236}">
                <a16:creationId xmlns:a16="http://schemas.microsoft.com/office/drawing/2014/main" id="{98B32FBC-0ECD-51A6-8B42-C33BC2F5270B}"/>
              </a:ext>
            </a:extLst>
          </p:cNvPr>
          <p:cNvSpPr txBox="1"/>
          <p:nvPr/>
        </p:nvSpPr>
        <p:spPr>
          <a:xfrm>
            <a:off x="7591381" y="5507042"/>
            <a:ext cx="3443279" cy="327077"/>
          </a:xfrm>
          <a:prstGeom prst="rect">
            <a:avLst/>
          </a:prstGeom>
          <a:noFill/>
        </p:spPr>
        <p:txBody>
          <a:bodyPr wrap="square">
            <a:spAutoFit/>
          </a:bodyPr>
          <a:lstStyle/>
          <a:p>
            <a:pPr marL="0" indent="0">
              <a:lnSpc>
                <a:spcPct val="120000"/>
              </a:lnSpc>
              <a:buNone/>
            </a:pPr>
            <a:r>
              <a:rPr lang="de-DE" sz="1400" dirty="0">
                <a:latin typeface="Arial" panose="020B0604020202020204" pitchFamily="34" charset="0"/>
                <a:cs typeface="Arial" panose="020B0604020202020204" pitchFamily="34" charset="0"/>
              </a:rPr>
              <a:t>(Warnke &amp; </a:t>
            </a:r>
            <a:r>
              <a:rPr lang="de-DE" sz="1400" dirty="0" err="1">
                <a:latin typeface="Arial" panose="020B0604020202020204" pitchFamily="34" charset="0"/>
                <a:cs typeface="Arial" panose="020B0604020202020204" pitchFamily="34" charset="0"/>
              </a:rPr>
              <a:t>Meijerjürgen</a:t>
            </a:r>
            <a:r>
              <a:rPr lang="de-DE" sz="1400" dirty="0">
                <a:latin typeface="Arial" panose="020B0604020202020204" pitchFamily="34" charset="0"/>
                <a:cs typeface="Arial" panose="020B0604020202020204" pitchFamily="34" charset="0"/>
              </a:rPr>
              <a:t>, 2018, S. 144)</a:t>
            </a:r>
          </a:p>
        </p:txBody>
      </p:sp>
    </p:spTree>
    <p:extLst>
      <p:ext uri="{BB962C8B-B14F-4D97-AF65-F5344CB8AC3E}">
        <p14:creationId xmlns:p14="http://schemas.microsoft.com/office/powerpoint/2010/main" val="1136296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916A88-87C8-7032-6946-DA7B7B74A7C6}"/>
              </a:ext>
            </a:extLst>
          </p:cNvPr>
          <p:cNvSpPr>
            <a:spLocks noGrp="1"/>
          </p:cNvSpPr>
          <p:nvPr>
            <p:ph type="title"/>
          </p:nvPr>
        </p:nvSpPr>
        <p:spPr>
          <a:xfrm>
            <a:off x="707571" y="86450"/>
            <a:ext cx="10515600" cy="1325563"/>
          </a:xfrm>
        </p:spPr>
        <p:txBody>
          <a:bodyPr/>
          <a:lstStyle/>
          <a:p>
            <a:pPr algn="ctr"/>
            <a:r>
              <a:rPr lang="de-DE" sz="3600" b="1" dirty="0">
                <a:solidFill>
                  <a:schemeClr val="accent1"/>
                </a:solidFill>
                <a:latin typeface="Arial Black" panose="020B0A04020102020204" pitchFamily="34" charset="0"/>
              </a:rPr>
              <a:t>Multi- und interdisziplinäres Feld der Gesundheitswissenschaften</a:t>
            </a:r>
          </a:p>
        </p:txBody>
      </p:sp>
      <p:sp>
        <p:nvSpPr>
          <p:cNvPr id="3" name="Inhaltsplatzhalter 2">
            <a:extLst>
              <a:ext uri="{FF2B5EF4-FFF2-40B4-BE49-F238E27FC236}">
                <a16:creationId xmlns:a16="http://schemas.microsoft.com/office/drawing/2014/main" id="{33763EB3-1848-1B1A-8CCC-F363666A5908}"/>
              </a:ext>
            </a:extLst>
          </p:cNvPr>
          <p:cNvSpPr>
            <a:spLocks noGrp="1"/>
          </p:cNvSpPr>
          <p:nvPr>
            <p:ph idx="1"/>
          </p:nvPr>
        </p:nvSpPr>
        <p:spPr>
          <a:xfrm>
            <a:off x="557348" y="1546950"/>
            <a:ext cx="11077303" cy="4351338"/>
          </a:xfrm>
        </p:spPr>
        <p:txBody>
          <a:bodyPr>
            <a:normAutofit fontScale="92500"/>
          </a:bodyPr>
          <a:lstStyle/>
          <a:p>
            <a:pPr marL="444500" indent="-444500">
              <a:buFont typeface="Wingdings" panose="05000000000000000000" pitchFamily="2" charset="2"/>
              <a:buChar char="Ø"/>
            </a:pPr>
            <a:r>
              <a:rPr lang="de-DE" dirty="0">
                <a:latin typeface="Arial" panose="020B0604020202020204" pitchFamily="34" charset="0"/>
                <a:cs typeface="Arial" panose="020B0604020202020204" pitchFamily="34" charset="0"/>
              </a:rPr>
              <a:t>Kranken- und medizinische Versorgung: Medizin / Pharmazie</a:t>
            </a:r>
          </a:p>
          <a:p>
            <a:pPr marL="444500" indent="-444500">
              <a:buFont typeface="Wingdings" panose="05000000000000000000" pitchFamily="2" charset="2"/>
              <a:buChar char="Ø"/>
            </a:pPr>
            <a:r>
              <a:rPr lang="de-DE" dirty="0">
                <a:latin typeface="Arial" panose="020B0604020202020204" pitchFamily="34" charset="0"/>
                <a:cs typeface="Arial" panose="020B0604020202020204" pitchFamily="34" charset="0"/>
              </a:rPr>
              <a:t>Versorgung chronischer Erkrankungen: </a:t>
            </a:r>
          </a:p>
          <a:p>
            <a:pPr marL="0" indent="0">
              <a:buNone/>
            </a:pPr>
            <a:r>
              <a:rPr lang="de-DE" dirty="0">
                <a:latin typeface="Arial" panose="020B0604020202020204" pitchFamily="34" charset="0"/>
                <a:cs typeface="Arial" panose="020B0604020202020204" pitchFamily="34" charset="0"/>
              </a:rPr>
              <a:t>      Rehabilitation / Pflegewissenschaften</a:t>
            </a:r>
          </a:p>
          <a:p>
            <a:pPr marL="444500" indent="-444500">
              <a:buFont typeface="Wingdings" panose="05000000000000000000" pitchFamily="2" charset="2"/>
              <a:buChar char="Ø"/>
            </a:pPr>
            <a:r>
              <a:rPr lang="de-DE" dirty="0">
                <a:latin typeface="Arial" panose="020B0604020202020204" pitchFamily="34" charset="0"/>
                <a:cs typeface="Arial" panose="020B0604020202020204" pitchFamily="34" charset="0"/>
              </a:rPr>
              <a:t>System der Gesundheitsversorgung: </a:t>
            </a:r>
          </a:p>
          <a:p>
            <a:pPr marL="0" indent="0">
              <a:buNone/>
            </a:pPr>
            <a:r>
              <a:rPr lang="de-DE" dirty="0">
                <a:latin typeface="Arial" panose="020B0604020202020204" pitchFamily="34" charset="0"/>
                <a:cs typeface="Arial" panose="020B0604020202020204" pitchFamily="34" charset="0"/>
              </a:rPr>
              <a:t>      Öffentliche Gesundheit – Public Health; Versorgungsforschung </a:t>
            </a:r>
          </a:p>
          <a:p>
            <a:pPr marL="444500" indent="-444500">
              <a:buFont typeface="Wingdings" panose="05000000000000000000" pitchFamily="2" charset="2"/>
              <a:buChar char="Ø"/>
            </a:pPr>
            <a:r>
              <a:rPr lang="de-DE" dirty="0">
                <a:latin typeface="Arial" panose="020B0604020202020204" pitchFamily="34" charset="0"/>
                <a:cs typeface="Arial" panose="020B0604020202020204" pitchFamily="34" charset="0"/>
              </a:rPr>
              <a:t>Individuelle(s) Gesundheitsverhalten und  -verantwortung: Psychologie</a:t>
            </a:r>
          </a:p>
          <a:p>
            <a:pPr marL="444500" indent="-444500">
              <a:buFont typeface="Wingdings" panose="05000000000000000000" pitchFamily="2" charset="2"/>
              <a:buChar char="Ø"/>
            </a:pPr>
            <a:r>
              <a:rPr lang="de-DE" dirty="0">
                <a:latin typeface="Arial" panose="020B0604020202020204" pitchFamily="34" charset="0"/>
                <a:cs typeface="Arial" panose="020B0604020202020204" pitchFamily="34" charset="0"/>
              </a:rPr>
              <a:t>Gesellschaftliche und soziale Rahmenbedingungen / Lebensverhältnisse: Soziologie</a:t>
            </a:r>
          </a:p>
          <a:p>
            <a:pPr marL="444500" indent="-444500">
              <a:buFont typeface="Wingdings" panose="05000000000000000000" pitchFamily="2" charset="2"/>
              <a:buChar char="Ø"/>
            </a:pPr>
            <a:r>
              <a:rPr lang="de-DE" dirty="0">
                <a:latin typeface="Arial" panose="020B0604020202020204" pitchFamily="34" charset="0"/>
                <a:cs typeface="Arial" panose="020B0604020202020204" pitchFamily="34" charset="0"/>
              </a:rPr>
              <a:t>Gesundheitsförderung: Pädagogik/Psychologie/Soziologie</a:t>
            </a:r>
          </a:p>
          <a:p>
            <a:endParaRPr lang="de-DE" dirty="0"/>
          </a:p>
        </p:txBody>
      </p:sp>
      <p:pic>
        <p:nvPicPr>
          <p:cNvPr id="4" name="Grafik 3">
            <a:extLst>
              <a:ext uri="{FF2B5EF4-FFF2-40B4-BE49-F238E27FC236}">
                <a16:creationId xmlns:a16="http://schemas.microsoft.com/office/drawing/2014/main" id="{48513D5D-DA4E-AB04-7D55-C9C885A13310}"/>
              </a:ext>
            </a:extLst>
          </p:cNvPr>
          <p:cNvPicPr>
            <a:picLocks noChangeAspect="1"/>
          </p:cNvPicPr>
          <p:nvPr/>
        </p:nvPicPr>
        <p:blipFill rotWithShape="1">
          <a:blip r:embed="rId2"/>
          <a:srcRect t="22685"/>
          <a:stretch/>
        </p:blipFill>
        <p:spPr>
          <a:xfrm>
            <a:off x="9933748" y="5951684"/>
            <a:ext cx="2201825" cy="1134897"/>
          </a:xfrm>
          <a:prstGeom prst="rect">
            <a:avLst/>
          </a:prstGeom>
        </p:spPr>
      </p:pic>
      <p:sp>
        <p:nvSpPr>
          <p:cNvPr id="5" name="Rechteck 4">
            <a:extLst>
              <a:ext uri="{FF2B5EF4-FFF2-40B4-BE49-F238E27FC236}">
                <a16:creationId xmlns:a16="http://schemas.microsoft.com/office/drawing/2014/main" id="{145B6E8E-5ECE-308C-EA6C-BDAFBA34F79C}"/>
              </a:ext>
            </a:extLst>
          </p:cNvPr>
          <p:cNvSpPr/>
          <p:nvPr/>
        </p:nvSpPr>
        <p:spPr>
          <a:xfrm>
            <a:off x="17418" y="6220378"/>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61AE02C-7482-0B47-8C39-128F2FAFBFD7}"/>
              </a:ext>
            </a:extLst>
          </p:cNvPr>
          <p:cNvSpPr txBox="1"/>
          <p:nvPr/>
        </p:nvSpPr>
        <p:spPr>
          <a:xfrm>
            <a:off x="6937" y="6220378"/>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7" name="Textfeld 6">
            <a:extLst>
              <a:ext uri="{FF2B5EF4-FFF2-40B4-BE49-F238E27FC236}">
                <a16:creationId xmlns:a16="http://schemas.microsoft.com/office/drawing/2014/main" id="{0C3CC05D-209A-D450-93D8-0AFA646BE149}"/>
              </a:ext>
            </a:extLst>
          </p:cNvPr>
          <p:cNvSpPr txBox="1"/>
          <p:nvPr/>
        </p:nvSpPr>
        <p:spPr>
          <a:xfrm>
            <a:off x="4259505" y="6220378"/>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Tree>
    <p:extLst>
      <p:ext uri="{BB962C8B-B14F-4D97-AF65-F5344CB8AC3E}">
        <p14:creationId xmlns:p14="http://schemas.microsoft.com/office/powerpoint/2010/main" val="2092811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916A88-87C8-7032-6946-DA7B7B74A7C6}"/>
              </a:ext>
            </a:extLst>
          </p:cNvPr>
          <p:cNvSpPr>
            <a:spLocks noGrp="1"/>
          </p:cNvSpPr>
          <p:nvPr>
            <p:ph type="title"/>
          </p:nvPr>
        </p:nvSpPr>
        <p:spPr>
          <a:xfrm>
            <a:off x="544286" y="-165770"/>
            <a:ext cx="10515600" cy="1325563"/>
          </a:xfrm>
        </p:spPr>
        <p:txBody>
          <a:bodyPr/>
          <a:lstStyle/>
          <a:p>
            <a:pPr algn="ctr"/>
            <a:r>
              <a:rPr lang="de-DE" sz="3600" b="1" dirty="0">
                <a:solidFill>
                  <a:schemeClr val="accent1"/>
                </a:solidFill>
                <a:latin typeface="Arial Black" panose="020B0A04020102020204" pitchFamily="34" charset="0"/>
              </a:rPr>
              <a:t>Prävention, Kuration, Förderung</a:t>
            </a:r>
          </a:p>
        </p:txBody>
      </p:sp>
      <p:sp>
        <p:nvSpPr>
          <p:cNvPr id="3" name="Inhaltsplatzhalter 2">
            <a:extLst>
              <a:ext uri="{FF2B5EF4-FFF2-40B4-BE49-F238E27FC236}">
                <a16:creationId xmlns:a16="http://schemas.microsoft.com/office/drawing/2014/main" id="{33763EB3-1848-1B1A-8CCC-F363666A5908}"/>
              </a:ext>
            </a:extLst>
          </p:cNvPr>
          <p:cNvSpPr>
            <a:spLocks noGrp="1"/>
          </p:cNvSpPr>
          <p:nvPr>
            <p:ph idx="1"/>
          </p:nvPr>
        </p:nvSpPr>
        <p:spPr>
          <a:xfrm>
            <a:off x="316584" y="1079159"/>
            <a:ext cx="10718076" cy="4351338"/>
          </a:xfrm>
        </p:spPr>
        <p:txBody>
          <a:bodyPr>
            <a:normAutofit fontScale="25000" lnSpcReduction="20000"/>
          </a:bodyPr>
          <a:lstStyle/>
          <a:p>
            <a:pPr marL="0" indent="0">
              <a:lnSpc>
                <a:spcPct val="120000"/>
              </a:lnSpc>
              <a:buNone/>
            </a:pPr>
            <a:r>
              <a:rPr lang="de-DE" sz="8800" b="1" dirty="0">
                <a:solidFill>
                  <a:schemeClr val="accent1">
                    <a:lumMod val="75000"/>
                  </a:schemeClr>
                </a:solidFill>
              </a:rPr>
              <a:t>Prävention (Vorbeugung):</a:t>
            </a:r>
          </a:p>
          <a:p>
            <a:pPr>
              <a:lnSpc>
                <a:spcPct val="120000"/>
              </a:lnSpc>
              <a:spcBef>
                <a:spcPts val="0"/>
              </a:spcBef>
            </a:pPr>
            <a:r>
              <a:rPr lang="de-DE" sz="8800" b="0" i="1" dirty="0">
                <a:solidFill>
                  <a:srgbClr val="242021"/>
                </a:solidFill>
                <a:effectLst/>
                <a:latin typeface="AkkuratPro-LightItalic"/>
              </a:rPr>
              <a:t>Primäre Prävention: G</a:t>
            </a:r>
            <a:r>
              <a:rPr lang="de-DE" sz="8800" b="0" i="0" dirty="0">
                <a:solidFill>
                  <a:srgbClr val="242021"/>
                </a:solidFill>
                <a:effectLst/>
                <a:latin typeface="AkkuratPro-Light"/>
              </a:rPr>
              <a:t>esundheit erhalten, erstmaliges Auftreten einer Erkrankung verhindern (z.B. Impfungen, allgemeine Aufklärung zu Erkrankungsrisiken). </a:t>
            </a:r>
          </a:p>
          <a:p>
            <a:pPr>
              <a:lnSpc>
                <a:spcPct val="120000"/>
              </a:lnSpc>
              <a:spcBef>
                <a:spcPts val="0"/>
              </a:spcBef>
            </a:pPr>
            <a:r>
              <a:rPr lang="de-DE" sz="8800" b="0" i="1" dirty="0">
                <a:solidFill>
                  <a:srgbClr val="242021"/>
                </a:solidFill>
                <a:effectLst/>
                <a:latin typeface="AkkuratPro-LightItalic"/>
              </a:rPr>
              <a:t>Sekundäre Prävention: </a:t>
            </a:r>
            <a:r>
              <a:rPr lang="de-DE" sz="8800" b="0" i="0" dirty="0">
                <a:solidFill>
                  <a:srgbClr val="242021"/>
                </a:solidFill>
                <a:effectLst/>
                <a:latin typeface="AkkuratPro-Light"/>
              </a:rPr>
              <a:t>frühzeitiges Erkennen vorhandener Erkrankungen                           (z.B. Krebsscreenings, Vorsorgeuntersuchungen). </a:t>
            </a:r>
          </a:p>
          <a:p>
            <a:pPr>
              <a:lnSpc>
                <a:spcPct val="120000"/>
              </a:lnSpc>
              <a:spcBef>
                <a:spcPts val="0"/>
              </a:spcBef>
            </a:pPr>
            <a:r>
              <a:rPr lang="de-DE" sz="8800" b="0" i="1" dirty="0">
                <a:solidFill>
                  <a:srgbClr val="242021"/>
                </a:solidFill>
                <a:effectLst/>
                <a:latin typeface="AkkuratPro-LightItalic"/>
              </a:rPr>
              <a:t>Tertiäre Prävention: </a:t>
            </a:r>
            <a:r>
              <a:rPr lang="de-DE" sz="8800" b="0" i="0" dirty="0">
                <a:solidFill>
                  <a:srgbClr val="242021"/>
                </a:solidFill>
                <a:effectLst/>
                <a:latin typeface="AkkuratPro-Light"/>
              </a:rPr>
              <a:t>Auswirkungen und </a:t>
            </a:r>
            <a:r>
              <a:rPr lang="de-DE" sz="8800" dirty="0">
                <a:solidFill>
                  <a:srgbClr val="242021"/>
                </a:solidFill>
                <a:latin typeface="AkkuratPro-Light"/>
              </a:rPr>
              <a:t>F</a:t>
            </a:r>
            <a:r>
              <a:rPr lang="de-DE" sz="8800" b="0" i="0" dirty="0">
                <a:solidFill>
                  <a:srgbClr val="242021"/>
                </a:solidFill>
                <a:effectLst/>
                <a:latin typeface="AkkuratPro-Light"/>
              </a:rPr>
              <a:t>olgen einer Erkrankung positiv beeinflussen      (z.B. Vermeidung von Progredienz, Chronifizierung, Entwicklung</a:t>
            </a:r>
            <a:r>
              <a:rPr lang="de-DE" sz="8800" dirty="0"/>
              <a:t> von Folgeerkrankungen)</a:t>
            </a:r>
          </a:p>
          <a:p>
            <a:pPr marL="0" indent="0">
              <a:lnSpc>
                <a:spcPct val="120000"/>
              </a:lnSpc>
              <a:spcBef>
                <a:spcPts val="1800"/>
              </a:spcBef>
              <a:buNone/>
            </a:pPr>
            <a:r>
              <a:rPr lang="de-DE" sz="8800" b="1" dirty="0">
                <a:solidFill>
                  <a:schemeClr val="accent1">
                    <a:lumMod val="75000"/>
                  </a:schemeClr>
                </a:solidFill>
              </a:rPr>
              <a:t>Kuration</a:t>
            </a:r>
            <a:r>
              <a:rPr lang="de-DE" sz="8800" dirty="0"/>
              <a:t>: Heilende Versorgung im Erkrankungsfall</a:t>
            </a:r>
          </a:p>
          <a:p>
            <a:pPr marL="0" indent="0">
              <a:lnSpc>
                <a:spcPct val="120000"/>
              </a:lnSpc>
              <a:spcBef>
                <a:spcPts val="1800"/>
              </a:spcBef>
              <a:buNone/>
            </a:pPr>
            <a:r>
              <a:rPr lang="de-DE" sz="8800" b="1" dirty="0">
                <a:solidFill>
                  <a:schemeClr val="accent1">
                    <a:lumMod val="75000"/>
                  </a:schemeClr>
                </a:solidFill>
              </a:rPr>
              <a:t>Gesundheitsförderung:</a:t>
            </a:r>
          </a:p>
          <a:p>
            <a:pPr>
              <a:lnSpc>
                <a:spcPct val="120000"/>
              </a:lnSpc>
            </a:pPr>
            <a:r>
              <a:rPr lang="de-DE" sz="8800" b="0" i="0" dirty="0">
                <a:solidFill>
                  <a:srgbClr val="242021"/>
                </a:solidFill>
                <a:effectLst/>
                <a:latin typeface="LyonText-Regular"/>
              </a:rPr>
              <a:t>zielt auf einen Prozess, allen Menschen ein höheres Maß an Selbstbestimmung über ihre Gesundheit zu ermöglichen und sie damit zur Stärkung ihrer Gesundheit zu befähigen.</a:t>
            </a:r>
          </a:p>
          <a:p>
            <a:pPr>
              <a:lnSpc>
                <a:spcPct val="120000"/>
              </a:lnSpc>
              <a:spcBef>
                <a:spcPts val="0"/>
              </a:spcBef>
            </a:pPr>
            <a:r>
              <a:rPr lang="de-DE" sz="8800" dirty="0"/>
              <a:t>Gesundheit ist als wesentlicher Bestandteil des alltäglichen Lebens zu verstehen. </a:t>
            </a:r>
            <a:br>
              <a:rPr lang="de-DE" sz="3800" dirty="0"/>
            </a:br>
            <a:endParaRPr lang="de-DE" sz="3800" b="0" i="0" dirty="0">
              <a:solidFill>
                <a:srgbClr val="242021"/>
              </a:solidFill>
              <a:effectLst/>
              <a:latin typeface="LyonText-Regular"/>
            </a:endParaRPr>
          </a:p>
        </p:txBody>
      </p:sp>
      <p:pic>
        <p:nvPicPr>
          <p:cNvPr id="5" name="Grafik 4">
            <a:extLst>
              <a:ext uri="{FF2B5EF4-FFF2-40B4-BE49-F238E27FC236}">
                <a16:creationId xmlns:a16="http://schemas.microsoft.com/office/drawing/2014/main" id="{F2F3568C-1108-A2A3-516D-CDE850348992}"/>
              </a:ext>
            </a:extLst>
          </p:cNvPr>
          <p:cNvPicPr>
            <a:picLocks noChangeAspect="1"/>
          </p:cNvPicPr>
          <p:nvPr/>
        </p:nvPicPr>
        <p:blipFill rotWithShape="1">
          <a:blip r:embed="rId2"/>
          <a:srcRect t="22685"/>
          <a:stretch/>
        </p:blipFill>
        <p:spPr>
          <a:xfrm>
            <a:off x="9933748" y="5951684"/>
            <a:ext cx="2201825" cy="1134897"/>
          </a:xfrm>
          <a:prstGeom prst="rect">
            <a:avLst/>
          </a:prstGeom>
        </p:spPr>
      </p:pic>
      <p:sp>
        <p:nvSpPr>
          <p:cNvPr id="6" name="Rechteck 5">
            <a:extLst>
              <a:ext uri="{FF2B5EF4-FFF2-40B4-BE49-F238E27FC236}">
                <a16:creationId xmlns:a16="http://schemas.microsoft.com/office/drawing/2014/main" id="{7C5C25DF-2437-4B7E-ABB8-F87051C47641}"/>
              </a:ext>
            </a:extLst>
          </p:cNvPr>
          <p:cNvSpPr/>
          <p:nvPr/>
        </p:nvSpPr>
        <p:spPr>
          <a:xfrm>
            <a:off x="17418" y="6220378"/>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FDFA8D8B-A91A-4ED0-40E3-8DCB24097212}"/>
              </a:ext>
            </a:extLst>
          </p:cNvPr>
          <p:cNvSpPr txBox="1"/>
          <p:nvPr/>
        </p:nvSpPr>
        <p:spPr>
          <a:xfrm>
            <a:off x="6937" y="6220378"/>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8" name="Textfeld 7">
            <a:extLst>
              <a:ext uri="{FF2B5EF4-FFF2-40B4-BE49-F238E27FC236}">
                <a16:creationId xmlns:a16="http://schemas.microsoft.com/office/drawing/2014/main" id="{6405BE17-C58B-CD9A-837F-C0430FDB6BE7}"/>
              </a:ext>
            </a:extLst>
          </p:cNvPr>
          <p:cNvSpPr txBox="1"/>
          <p:nvPr/>
        </p:nvSpPr>
        <p:spPr>
          <a:xfrm>
            <a:off x="4259505" y="6220378"/>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
        <p:nvSpPr>
          <p:cNvPr id="9" name="Textfeld 8">
            <a:extLst>
              <a:ext uri="{FF2B5EF4-FFF2-40B4-BE49-F238E27FC236}">
                <a16:creationId xmlns:a16="http://schemas.microsoft.com/office/drawing/2014/main" id="{6667E928-86C7-AAC5-A31F-BEF79FDA5903}"/>
              </a:ext>
            </a:extLst>
          </p:cNvPr>
          <p:cNvSpPr txBox="1"/>
          <p:nvPr/>
        </p:nvSpPr>
        <p:spPr>
          <a:xfrm>
            <a:off x="6842378" y="5912601"/>
            <a:ext cx="2740494" cy="307777"/>
          </a:xfrm>
          <a:prstGeom prst="rect">
            <a:avLst/>
          </a:prstGeom>
          <a:noFill/>
        </p:spPr>
        <p:txBody>
          <a:bodyPr wrap="none" rtlCol="0">
            <a:spAutoFit/>
          </a:bodyPr>
          <a:lstStyle/>
          <a:p>
            <a:r>
              <a:rPr lang="de-DE" sz="1400" dirty="0"/>
              <a:t>Wirtz, Kohlmann &amp;Salewski (2018) </a:t>
            </a:r>
          </a:p>
        </p:txBody>
      </p:sp>
    </p:spTree>
    <p:extLst>
      <p:ext uri="{BB962C8B-B14F-4D97-AF65-F5344CB8AC3E}">
        <p14:creationId xmlns:p14="http://schemas.microsoft.com/office/powerpoint/2010/main" val="6649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8F353-1C1C-A33B-6083-0E035E54698C}"/>
              </a:ext>
            </a:extLst>
          </p:cNvPr>
          <p:cNvSpPr>
            <a:spLocks noGrp="1"/>
          </p:cNvSpPr>
          <p:nvPr>
            <p:ph type="title"/>
          </p:nvPr>
        </p:nvSpPr>
        <p:spPr>
          <a:xfrm>
            <a:off x="942703" y="0"/>
            <a:ext cx="10515600" cy="1325563"/>
          </a:xfrm>
        </p:spPr>
        <p:txBody>
          <a:bodyPr>
            <a:normAutofit/>
          </a:bodyPr>
          <a:lstStyle/>
          <a:p>
            <a:pPr algn="ctr"/>
            <a:r>
              <a:rPr lang="de-DE" sz="3600" b="1" dirty="0">
                <a:solidFill>
                  <a:schemeClr val="accent1"/>
                </a:solidFill>
                <a:latin typeface="Arial Black" panose="020B0A04020102020204" pitchFamily="34" charset="0"/>
              </a:rPr>
              <a:t>Chronische Erkrankungen (Tertiärprävention/Rehabilitation) </a:t>
            </a:r>
          </a:p>
        </p:txBody>
      </p:sp>
      <p:sp>
        <p:nvSpPr>
          <p:cNvPr id="8" name="Textfeld 7">
            <a:extLst>
              <a:ext uri="{FF2B5EF4-FFF2-40B4-BE49-F238E27FC236}">
                <a16:creationId xmlns:a16="http://schemas.microsoft.com/office/drawing/2014/main" id="{8B46688C-53ED-4B7B-4815-14D8ECFF17F0}"/>
              </a:ext>
            </a:extLst>
          </p:cNvPr>
          <p:cNvSpPr txBox="1"/>
          <p:nvPr/>
        </p:nvSpPr>
        <p:spPr>
          <a:xfrm>
            <a:off x="461555" y="1538776"/>
            <a:ext cx="11234056" cy="5355312"/>
          </a:xfrm>
          <a:prstGeom prst="rect">
            <a:avLst/>
          </a:prstGeom>
          <a:noFill/>
        </p:spPr>
        <p:txBody>
          <a:bodyPr wrap="square" rtlCol="0">
            <a:spAutoFit/>
          </a:bodyPr>
          <a:lstStyle/>
          <a:p>
            <a:r>
              <a:rPr lang="de-DE" sz="2400" dirty="0"/>
              <a:t>Erkrankungen, bei denen die Herstellung des ursprünglichen Gesundheitszustands (</a:t>
            </a:r>
            <a:r>
              <a:rPr lang="de-DE" sz="2400" dirty="0" err="1"/>
              <a:t>restitutio</a:t>
            </a:r>
            <a:r>
              <a:rPr lang="de-DE" sz="2400" dirty="0"/>
              <a:t> ad integrum) nicht möglich ist oder nicht im Mittelpunkt der Behandlung steht.</a:t>
            </a:r>
          </a:p>
          <a:p>
            <a:endParaRPr lang="de-DE" sz="2400" dirty="0"/>
          </a:p>
          <a:p>
            <a:r>
              <a:rPr lang="de-DE" sz="2400" b="0" i="0" dirty="0">
                <a:solidFill>
                  <a:srgbClr val="242021"/>
                </a:solidFill>
                <a:effectLst/>
                <a:latin typeface="LyonText-Regular"/>
              </a:rPr>
              <a:t>Charakteristisch sind langfristige, häufig progrediente Verläufe, in denen keine kausale Therapie möglich ist</a:t>
            </a:r>
            <a:r>
              <a:rPr lang="de-DE" sz="2400" dirty="0"/>
              <a:t> </a:t>
            </a:r>
            <a:br>
              <a:rPr lang="de-DE" sz="2400" dirty="0"/>
            </a:br>
            <a:endParaRPr lang="de-DE" sz="2400" dirty="0"/>
          </a:p>
          <a:p>
            <a:pPr marL="539750" indent="-539750"/>
            <a:r>
              <a:rPr lang="de-DE" sz="2400" dirty="0"/>
              <a:t>z. B. Herz-Kreislauferkrankungen, orthopädische Erkrankungen, onkologische Erkrankungen, Diabetes, Demenz, Depression, Autoimmunerkrankungen</a:t>
            </a:r>
          </a:p>
          <a:p>
            <a:endParaRPr lang="de-DE" sz="2400" dirty="0"/>
          </a:p>
          <a:p>
            <a:pPr marL="896938" indent="-896938">
              <a:tabLst>
                <a:tab pos="896938" algn="l"/>
              </a:tabLst>
            </a:pPr>
            <a:r>
              <a:rPr lang="de-DE" sz="2400" dirty="0"/>
              <a:t>Ziel: 	Erhalt bestmöglicher selbstbestimmter Lebensgestaltung und Lebensqualität trotz Einschränkungen</a:t>
            </a:r>
          </a:p>
          <a:p>
            <a:r>
              <a:rPr lang="de-DE" sz="2400" dirty="0"/>
              <a:t>	„Leben </a:t>
            </a:r>
            <a:r>
              <a:rPr lang="de-DE" sz="2400" u="sng" dirty="0"/>
              <a:t>mit</a:t>
            </a:r>
            <a:r>
              <a:rPr lang="de-DE" sz="2400" dirty="0"/>
              <a:t> der Krankheit“</a:t>
            </a:r>
          </a:p>
          <a:p>
            <a:endParaRPr lang="de-DE" dirty="0"/>
          </a:p>
          <a:p>
            <a:endParaRPr lang="de-DE" dirty="0"/>
          </a:p>
          <a:p>
            <a:endParaRPr lang="de-DE" dirty="0"/>
          </a:p>
        </p:txBody>
      </p:sp>
      <p:pic>
        <p:nvPicPr>
          <p:cNvPr id="3" name="Grafik 2">
            <a:extLst>
              <a:ext uri="{FF2B5EF4-FFF2-40B4-BE49-F238E27FC236}">
                <a16:creationId xmlns:a16="http://schemas.microsoft.com/office/drawing/2014/main" id="{4A71D692-1BF6-965D-5E63-EA7CA8E26206}"/>
              </a:ext>
            </a:extLst>
          </p:cNvPr>
          <p:cNvPicPr>
            <a:picLocks noChangeAspect="1"/>
          </p:cNvPicPr>
          <p:nvPr/>
        </p:nvPicPr>
        <p:blipFill rotWithShape="1">
          <a:blip r:embed="rId2"/>
          <a:srcRect t="22685"/>
          <a:stretch/>
        </p:blipFill>
        <p:spPr>
          <a:xfrm>
            <a:off x="9933748" y="5951684"/>
            <a:ext cx="2201825" cy="1134897"/>
          </a:xfrm>
          <a:prstGeom prst="rect">
            <a:avLst/>
          </a:prstGeom>
        </p:spPr>
      </p:pic>
      <p:sp>
        <p:nvSpPr>
          <p:cNvPr id="6" name="Rechteck 5">
            <a:extLst>
              <a:ext uri="{FF2B5EF4-FFF2-40B4-BE49-F238E27FC236}">
                <a16:creationId xmlns:a16="http://schemas.microsoft.com/office/drawing/2014/main" id="{276F1CA1-30FB-EC7E-E1D1-80DE0979F0A6}"/>
              </a:ext>
            </a:extLst>
          </p:cNvPr>
          <p:cNvSpPr/>
          <p:nvPr/>
        </p:nvSpPr>
        <p:spPr>
          <a:xfrm>
            <a:off x="17418" y="6220378"/>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0DB4376A-79BD-79DC-7683-FB601102D4C6}"/>
              </a:ext>
            </a:extLst>
          </p:cNvPr>
          <p:cNvSpPr txBox="1"/>
          <p:nvPr/>
        </p:nvSpPr>
        <p:spPr>
          <a:xfrm>
            <a:off x="6937" y="6220378"/>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10" name="Textfeld 9">
            <a:extLst>
              <a:ext uri="{FF2B5EF4-FFF2-40B4-BE49-F238E27FC236}">
                <a16:creationId xmlns:a16="http://schemas.microsoft.com/office/drawing/2014/main" id="{D442FED1-4744-2A9F-922C-37916008EC3F}"/>
              </a:ext>
            </a:extLst>
          </p:cNvPr>
          <p:cNvSpPr txBox="1"/>
          <p:nvPr/>
        </p:nvSpPr>
        <p:spPr>
          <a:xfrm>
            <a:off x="4259505" y="6220378"/>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
        <p:nvSpPr>
          <p:cNvPr id="11" name="Textfeld 10">
            <a:extLst>
              <a:ext uri="{FF2B5EF4-FFF2-40B4-BE49-F238E27FC236}">
                <a16:creationId xmlns:a16="http://schemas.microsoft.com/office/drawing/2014/main" id="{F0DAF66F-B1A1-1AC2-E8BD-630A5AE9775F}"/>
              </a:ext>
            </a:extLst>
          </p:cNvPr>
          <p:cNvSpPr txBox="1"/>
          <p:nvPr/>
        </p:nvSpPr>
        <p:spPr>
          <a:xfrm>
            <a:off x="7155710" y="5797795"/>
            <a:ext cx="2338076" cy="307777"/>
          </a:xfrm>
          <a:prstGeom prst="rect">
            <a:avLst/>
          </a:prstGeom>
          <a:noFill/>
        </p:spPr>
        <p:txBody>
          <a:bodyPr wrap="none" rtlCol="0">
            <a:spAutoFit/>
          </a:bodyPr>
          <a:lstStyle/>
          <a:p>
            <a:r>
              <a:rPr lang="de-DE" sz="1400" dirty="0"/>
              <a:t>Meyer, Bengel &amp; Wirtz (2022)</a:t>
            </a:r>
          </a:p>
        </p:txBody>
      </p:sp>
    </p:spTree>
    <p:extLst>
      <p:ext uri="{BB962C8B-B14F-4D97-AF65-F5344CB8AC3E}">
        <p14:creationId xmlns:p14="http://schemas.microsoft.com/office/powerpoint/2010/main" val="429464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8F353-1C1C-A33B-6083-0E035E54698C}"/>
              </a:ext>
            </a:extLst>
          </p:cNvPr>
          <p:cNvSpPr>
            <a:spLocks noGrp="1"/>
          </p:cNvSpPr>
          <p:nvPr>
            <p:ph type="title"/>
          </p:nvPr>
        </p:nvSpPr>
        <p:spPr>
          <a:xfrm>
            <a:off x="942703" y="0"/>
            <a:ext cx="10515600" cy="1325563"/>
          </a:xfrm>
        </p:spPr>
        <p:txBody>
          <a:bodyPr>
            <a:normAutofit/>
          </a:bodyPr>
          <a:lstStyle/>
          <a:p>
            <a:r>
              <a:rPr lang="de-DE" sz="2800" b="1" dirty="0">
                <a:solidFill>
                  <a:schemeClr val="accent1"/>
                </a:solidFill>
                <a:latin typeface="Arial Black" panose="020B0A04020102020204" pitchFamily="34" charset="0"/>
              </a:rPr>
              <a:t>ICF-Modell der Funktionalen Gesundheit der WHO</a:t>
            </a:r>
          </a:p>
        </p:txBody>
      </p:sp>
      <p:sp>
        <p:nvSpPr>
          <p:cNvPr id="8" name="Textfeld 7">
            <a:extLst>
              <a:ext uri="{FF2B5EF4-FFF2-40B4-BE49-F238E27FC236}">
                <a16:creationId xmlns:a16="http://schemas.microsoft.com/office/drawing/2014/main" id="{8B46688C-53ED-4B7B-4815-14D8ECFF17F0}"/>
              </a:ext>
            </a:extLst>
          </p:cNvPr>
          <p:cNvSpPr txBox="1"/>
          <p:nvPr/>
        </p:nvSpPr>
        <p:spPr>
          <a:xfrm>
            <a:off x="481149" y="1120676"/>
            <a:ext cx="10232570" cy="3508653"/>
          </a:xfrm>
          <a:prstGeom prst="rect">
            <a:avLst/>
          </a:prstGeom>
          <a:noFill/>
        </p:spPr>
        <p:txBody>
          <a:bodyPr wrap="square" rtlCol="0">
            <a:spAutoFit/>
          </a:bodyPr>
          <a:lstStyle/>
          <a:p>
            <a:r>
              <a:rPr lang="de-DE" sz="2400" dirty="0"/>
              <a:t>Funktionale Gesundheit bedeutet:</a:t>
            </a:r>
          </a:p>
          <a:p>
            <a:pPr marL="342900" indent="-342900">
              <a:spcBef>
                <a:spcPts val="1200"/>
              </a:spcBef>
              <a:buFont typeface="Wingdings" panose="05000000000000000000" pitchFamily="2" charset="2"/>
              <a:buChar char="Ø"/>
            </a:pPr>
            <a:r>
              <a:rPr lang="de-DE" sz="2400" dirty="0"/>
              <a:t>Körperliche Funktionen (einschließlich des mentalen Bereichs) und Körperstrukturen entsprechen allgemein anerkannten Normen.</a:t>
            </a:r>
          </a:p>
          <a:p>
            <a:pPr marL="342900" indent="-342900">
              <a:spcBef>
                <a:spcPts val="1200"/>
              </a:spcBef>
              <a:buFont typeface="Wingdings" panose="05000000000000000000" pitchFamily="2" charset="2"/>
              <a:buChar char="Ø"/>
            </a:pPr>
            <a:r>
              <a:rPr lang="de-DE" sz="2400" dirty="0"/>
              <a:t>Fähigkeit alles zu tun, was von einem Menschen ohne Gesundheitsproblem im Bereich der Aktivitäten erwartet wird.</a:t>
            </a:r>
          </a:p>
          <a:p>
            <a:pPr marL="342900" indent="-342900">
              <a:spcBef>
                <a:spcPts val="1200"/>
              </a:spcBef>
              <a:buFont typeface="Wingdings" panose="05000000000000000000" pitchFamily="2" charset="2"/>
              <a:buChar char="Ø"/>
            </a:pPr>
            <a:r>
              <a:rPr lang="de-DE" sz="2400" dirty="0"/>
              <a:t>Fähigkeit eigenes Dasein in allen Lebensbereichen, die der Person wichtig sind, in der Art und dem Umfang zu entfalten, wie es von einem Menschen ohne Beeinträchtigung erwartet wird.“ </a:t>
            </a:r>
            <a:r>
              <a:rPr lang="de-DE" dirty="0"/>
              <a:t>(vgl. DIMDI, 2005)</a:t>
            </a:r>
            <a:endParaRPr lang="de-DE" sz="2400" dirty="0"/>
          </a:p>
        </p:txBody>
      </p:sp>
      <p:pic>
        <p:nvPicPr>
          <p:cNvPr id="3" name="Grafik 2">
            <a:extLst>
              <a:ext uri="{FF2B5EF4-FFF2-40B4-BE49-F238E27FC236}">
                <a16:creationId xmlns:a16="http://schemas.microsoft.com/office/drawing/2014/main" id="{924C975C-A096-C19E-3DC2-44B36F7C26B9}"/>
              </a:ext>
            </a:extLst>
          </p:cNvPr>
          <p:cNvPicPr>
            <a:picLocks noChangeAspect="1"/>
          </p:cNvPicPr>
          <p:nvPr/>
        </p:nvPicPr>
        <p:blipFill rotWithShape="1">
          <a:blip r:embed="rId2"/>
          <a:srcRect t="22685"/>
          <a:stretch/>
        </p:blipFill>
        <p:spPr>
          <a:xfrm>
            <a:off x="9933748" y="5951684"/>
            <a:ext cx="2201825" cy="1134897"/>
          </a:xfrm>
          <a:prstGeom prst="rect">
            <a:avLst/>
          </a:prstGeom>
        </p:spPr>
      </p:pic>
      <p:sp>
        <p:nvSpPr>
          <p:cNvPr id="6" name="Rechteck 5">
            <a:extLst>
              <a:ext uri="{FF2B5EF4-FFF2-40B4-BE49-F238E27FC236}">
                <a16:creationId xmlns:a16="http://schemas.microsoft.com/office/drawing/2014/main" id="{70F5B876-B9F2-E8DA-9ACA-EF38E49219D1}"/>
              </a:ext>
            </a:extLst>
          </p:cNvPr>
          <p:cNvSpPr/>
          <p:nvPr/>
        </p:nvSpPr>
        <p:spPr>
          <a:xfrm>
            <a:off x="17418" y="6220378"/>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BBAB1751-A4DE-3358-A8FA-8D7BB6A9CF4C}"/>
              </a:ext>
            </a:extLst>
          </p:cNvPr>
          <p:cNvSpPr txBox="1"/>
          <p:nvPr/>
        </p:nvSpPr>
        <p:spPr>
          <a:xfrm>
            <a:off x="6937" y="6220378"/>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10" name="Textfeld 9">
            <a:extLst>
              <a:ext uri="{FF2B5EF4-FFF2-40B4-BE49-F238E27FC236}">
                <a16:creationId xmlns:a16="http://schemas.microsoft.com/office/drawing/2014/main" id="{1C003B8E-9963-1A96-E91C-5FE2BEE823C1}"/>
              </a:ext>
            </a:extLst>
          </p:cNvPr>
          <p:cNvSpPr txBox="1"/>
          <p:nvPr/>
        </p:nvSpPr>
        <p:spPr>
          <a:xfrm>
            <a:off x="4259505" y="6220378"/>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Tree>
    <p:extLst>
      <p:ext uri="{BB962C8B-B14F-4D97-AF65-F5344CB8AC3E}">
        <p14:creationId xmlns:p14="http://schemas.microsoft.com/office/powerpoint/2010/main" val="3623756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8F353-1C1C-A33B-6083-0E035E54698C}"/>
              </a:ext>
            </a:extLst>
          </p:cNvPr>
          <p:cNvSpPr>
            <a:spLocks noGrp="1"/>
          </p:cNvSpPr>
          <p:nvPr>
            <p:ph type="title"/>
          </p:nvPr>
        </p:nvSpPr>
        <p:spPr>
          <a:xfrm>
            <a:off x="942703" y="0"/>
            <a:ext cx="10515600" cy="1325563"/>
          </a:xfrm>
        </p:spPr>
        <p:txBody>
          <a:bodyPr>
            <a:normAutofit/>
          </a:bodyPr>
          <a:lstStyle/>
          <a:p>
            <a:r>
              <a:rPr lang="de-DE" sz="2800" b="1" dirty="0">
                <a:solidFill>
                  <a:schemeClr val="accent1"/>
                </a:solidFill>
                <a:latin typeface="Arial Black" panose="020B0A04020102020204" pitchFamily="34" charset="0"/>
              </a:rPr>
              <a:t>ICF-Modell der Funktionalen Gesundheit der WHO</a:t>
            </a:r>
          </a:p>
        </p:txBody>
      </p:sp>
      <p:pic>
        <p:nvPicPr>
          <p:cNvPr id="7" name="Grafik 6">
            <a:extLst>
              <a:ext uri="{FF2B5EF4-FFF2-40B4-BE49-F238E27FC236}">
                <a16:creationId xmlns:a16="http://schemas.microsoft.com/office/drawing/2014/main" id="{7CA8B622-A331-7D58-83F4-3F74ACF8F459}"/>
              </a:ext>
            </a:extLst>
          </p:cNvPr>
          <p:cNvPicPr>
            <a:picLocks noChangeAspect="1"/>
          </p:cNvPicPr>
          <p:nvPr/>
        </p:nvPicPr>
        <p:blipFill rotWithShape="1">
          <a:blip r:embed="rId2"/>
          <a:srcRect l="11339" t="29734" r="40446" b="28904"/>
          <a:stretch/>
        </p:blipFill>
        <p:spPr>
          <a:xfrm>
            <a:off x="-117565" y="2894120"/>
            <a:ext cx="6605355" cy="3045804"/>
          </a:xfrm>
          <a:prstGeom prst="rect">
            <a:avLst/>
          </a:prstGeom>
        </p:spPr>
      </p:pic>
      <p:sp>
        <p:nvSpPr>
          <p:cNvPr id="3" name="Textfeld 2">
            <a:extLst>
              <a:ext uri="{FF2B5EF4-FFF2-40B4-BE49-F238E27FC236}">
                <a16:creationId xmlns:a16="http://schemas.microsoft.com/office/drawing/2014/main" id="{1042CA20-45C9-2D9D-8438-751F94F2DA23}"/>
              </a:ext>
            </a:extLst>
          </p:cNvPr>
          <p:cNvSpPr txBox="1"/>
          <p:nvPr/>
        </p:nvSpPr>
        <p:spPr>
          <a:xfrm>
            <a:off x="343387" y="1029400"/>
            <a:ext cx="11561229" cy="1600438"/>
          </a:xfrm>
          <a:prstGeom prst="rect">
            <a:avLst/>
          </a:prstGeom>
          <a:noFill/>
        </p:spPr>
        <p:txBody>
          <a:bodyPr wrap="square" rtlCol="0">
            <a:spAutoFit/>
          </a:bodyPr>
          <a:lstStyle/>
          <a:p>
            <a:r>
              <a:rPr lang="de-DE" sz="2000" b="1" i="0" dirty="0">
                <a:solidFill>
                  <a:srgbClr val="242021"/>
                </a:solidFill>
                <a:effectLst/>
                <a:latin typeface="Arial" panose="020B0604020202020204" pitchFamily="34" charset="0"/>
                <a:cs typeface="Arial" panose="020B0604020202020204" pitchFamily="34" charset="0"/>
              </a:rPr>
              <a:t>Funktionsfähigkeit</a:t>
            </a:r>
          </a:p>
          <a:p>
            <a:r>
              <a:rPr lang="de-DE" sz="2000" b="0" i="0" dirty="0">
                <a:solidFill>
                  <a:srgbClr val="242021"/>
                </a:solidFill>
                <a:effectLst/>
                <a:latin typeface="Arial" panose="020B0604020202020204" pitchFamily="34" charset="0"/>
                <a:cs typeface="Arial" panose="020B0604020202020204" pitchFamily="34" charset="0"/>
              </a:rPr>
              <a:t>„… ist ein Oberbegriff für Körperfunktionen, Körperstrukturen, Aktivitäten und Teilhabe; sie bezeichnet die positiven Aspekte der Interaktion zwischen einer Person (mit einem Gesundheitsproblem) und ihren Kontextfaktoren (Umwelt- und </a:t>
            </a:r>
            <a:r>
              <a:rPr lang="de-DE" sz="2000" b="0" i="0" dirty="0" err="1">
                <a:solidFill>
                  <a:srgbClr val="242021"/>
                </a:solidFill>
                <a:effectLst/>
                <a:latin typeface="Arial" panose="020B0604020202020204" pitchFamily="34" charset="0"/>
                <a:cs typeface="Arial" panose="020B0604020202020204" pitchFamily="34" charset="0"/>
              </a:rPr>
              <a:t>personbezogene</a:t>
            </a:r>
            <a:r>
              <a:rPr lang="de-DE" sz="2000" b="0" i="0" dirty="0">
                <a:solidFill>
                  <a:srgbClr val="242021"/>
                </a:solidFill>
                <a:effectLst/>
                <a:latin typeface="Arial" panose="020B0604020202020204" pitchFamily="34" charset="0"/>
                <a:cs typeface="Arial" panose="020B0604020202020204" pitchFamily="34" charset="0"/>
              </a:rPr>
              <a:t> Faktoren).“</a:t>
            </a:r>
            <a:r>
              <a:rPr lang="de-DE" sz="2000" dirty="0">
                <a:latin typeface="Arial" panose="020B0604020202020204" pitchFamily="34" charset="0"/>
                <a:cs typeface="Arial" panose="020B0604020202020204" pitchFamily="34" charset="0"/>
              </a:rPr>
              <a:t> </a:t>
            </a:r>
            <a:r>
              <a:rPr lang="de-DE" sz="1400" dirty="0">
                <a:latin typeface="Arial" panose="020B0604020202020204" pitchFamily="34" charset="0"/>
                <a:cs typeface="Arial" panose="020B0604020202020204" pitchFamily="34" charset="0"/>
              </a:rPr>
              <a:t>(Meyer, Bengel &amp; Wirtz, 2022)</a:t>
            </a:r>
            <a:br>
              <a:rPr lang="de-DE" dirty="0"/>
            </a:br>
            <a:endParaRPr lang="de-DE" dirty="0"/>
          </a:p>
        </p:txBody>
      </p:sp>
      <p:sp>
        <p:nvSpPr>
          <p:cNvPr id="6" name="Textfeld 5">
            <a:extLst>
              <a:ext uri="{FF2B5EF4-FFF2-40B4-BE49-F238E27FC236}">
                <a16:creationId xmlns:a16="http://schemas.microsoft.com/office/drawing/2014/main" id="{F8F76D61-8ADA-0D74-2580-287B416690C8}"/>
              </a:ext>
            </a:extLst>
          </p:cNvPr>
          <p:cNvSpPr txBox="1"/>
          <p:nvPr/>
        </p:nvSpPr>
        <p:spPr>
          <a:xfrm>
            <a:off x="6511184" y="4803797"/>
            <a:ext cx="4910282" cy="646331"/>
          </a:xfrm>
          <a:prstGeom prst="rect">
            <a:avLst/>
          </a:prstGeom>
          <a:noFill/>
        </p:spPr>
        <p:txBody>
          <a:bodyPr wrap="square" rtlCol="0">
            <a:spAutoFit/>
          </a:bodyPr>
          <a:lstStyle/>
          <a:p>
            <a:r>
              <a:rPr lang="de-DE" b="1" dirty="0"/>
              <a:t>Selbstbestimmung / Autonomie</a:t>
            </a:r>
            <a:r>
              <a:rPr lang="de-DE" dirty="0"/>
              <a:t>: Fähigkeit zur selbstverantwortlichen Lebensgestaltung </a:t>
            </a:r>
          </a:p>
        </p:txBody>
      </p:sp>
      <p:pic>
        <p:nvPicPr>
          <p:cNvPr id="9" name="Grafik 8">
            <a:extLst>
              <a:ext uri="{FF2B5EF4-FFF2-40B4-BE49-F238E27FC236}">
                <a16:creationId xmlns:a16="http://schemas.microsoft.com/office/drawing/2014/main" id="{8F540DF9-7818-A093-1ACA-72D3199A399A}"/>
              </a:ext>
            </a:extLst>
          </p:cNvPr>
          <p:cNvPicPr>
            <a:picLocks noChangeAspect="1"/>
          </p:cNvPicPr>
          <p:nvPr/>
        </p:nvPicPr>
        <p:blipFill rotWithShape="1">
          <a:blip r:embed="rId3"/>
          <a:srcRect t="22685"/>
          <a:stretch/>
        </p:blipFill>
        <p:spPr>
          <a:xfrm>
            <a:off x="9933748" y="5951684"/>
            <a:ext cx="2201825" cy="1134897"/>
          </a:xfrm>
          <a:prstGeom prst="rect">
            <a:avLst/>
          </a:prstGeom>
        </p:spPr>
      </p:pic>
      <p:sp>
        <p:nvSpPr>
          <p:cNvPr id="10" name="Rechteck 9">
            <a:extLst>
              <a:ext uri="{FF2B5EF4-FFF2-40B4-BE49-F238E27FC236}">
                <a16:creationId xmlns:a16="http://schemas.microsoft.com/office/drawing/2014/main" id="{D0A2005F-5EED-92C7-95E9-A20EA4ADF533}"/>
              </a:ext>
            </a:extLst>
          </p:cNvPr>
          <p:cNvSpPr/>
          <p:nvPr/>
        </p:nvSpPr>
        <p:spPr>
          <a:xfrm>
            <a:off x="17418" y="6220378"/>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EF08EF65-5250-4A17-344A-14FA28F9942C}"/>
              </a:ext>
            </a:extLst>
          </p:cNvPr>
          <p:cNvSpPr txBox="1"/>
          <p:nvPr/>
        </p:nvSpPr>
        <p:spPr>
          <a:xfrm>
            <a:off x="6937" y="6220378"/>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12" name="Textfeld 11">
            <a:extLst>
              <a:ext uri="{FF2B5EF4-FFF2-40B4-BE49-F238E27FC236}">
                <a16:creationId xmlns:a16="http://schemas.microsoft.com/office/drawing/2014/main" id="{9590DF94-7F49-E86A-8633-B0EC00A973EC}"/>
              </a:ext>
            </a:extLst>
          </p:cNvPr>
          <p:cNvSpPr txBox="1"/>
          <p:nvPr/>
        </p:nvSpPr>
        <p:spPr>
          <a:xfrm>
            <a:off x="4259505" y="6220378"/>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
        <p:nvSpPr>
          <p:cNvPr id="13" name="Textfeld 12">
            <a:extLst>
              <a:ext uri="{FF2B5EF4-FFF2-40B4-BE49-F238E27FC236}">
                <a16:creationId xmlns:a16="http://schemas.microsoft.com/office/drawing/2014/main" id="{6E3250F8-0A0C-E554-A5D4-696E76FF05BD}"/>
              </a:ext>
            </a:extLst>
          </p:cNvPr>
          <p:cNvSpPr txBox="1"/>
          <p:nvPr/>
        </p:nvSpPr>
        <p:spPr>
          <a:xfrm>
            <a:off x="6511184" y="4120459"/>
            <a:ext cx="4910282" cy="646331"/>
          </a:xfrm>
          <a:prstGeom prst="rect">
            <a:avLst/>
          </a:prstGeom>
          <a:noFill/>
        </p:spPr>
        <p:txBody>
          <a:bodyPr wrap="square" rtlCol="0">
            <a:spAutoFit/>
          </a:bodyPr>
          <a:lstStyle/>
          <a:p>
            <a:r>
              <a:rPr lang="de-DE" b="1" dirty="0"/>
              <a:t>Lebensqualität</a:t>
            </a:r>
            <a:r>
              <a:rPr lang="de-DE" dirty="0"/>
              <a:t>: Subjektives Empfinden der individuellen Lebenssituation</a:t>
            </a:r>
          </a:p>
        </p:txBody>
      </p:sp>
      <p:sp>
        <p:nvSpPr>
          <p:cNvPr id="14" name="Textfeld 13">
            <a:extLst>
              <a:ext uri="{FF2B5EF4-FFF2-40B4-BE49-F238E27FC236}">
                <a16:creationId xmlns:a16="http://schemas.microsoft.com/office/drawing/2014/main" id="{D174DBF8-F76A-2F2A-6B6D-57F791C4BCC3}"/>
              </a:ext>
            </a:extLst>
          </p:cNvPr>
          <p:cNvSpPr txBox="1"/>
          <p:nvPr/>
        </p:nvSpPr>
        <p:spPr>
          <a:xfrm>
            <a:off x="6511184" y="3406323"/>
            <a:ext cx="4910282" cy="646331"/>
          </a:xfrm>
          <a:prstGeom prst="rect">
            <a:avLst/>
          </a:prstGeom>
          <a:noFill/>
        </p:spPr>
        <p:txBody>
          <a:bodyPr wrap="square" rtlCol="0">
            <a:spAutoFit/>
          </a:bodyPr>
          <a:lstStyle/>
          <a:p>
            <a:r>
              <a:rPr lang="de-DE" b="1" dirty="0"/>
              <a:t>Partizipation</a:t>
            </a:r>
            <a:r>
              <a:rPr lang="de-DE" dirty="0"/>
              <a:t>: Fähigkeit zur selbstbestimmten gesellschaftlichen Teilhabe</a:t>
            </a:r>
          </a:p>
        </p:txBody>
      </p:sp>
      <p:sp>
        <p:nvSpPr>
          <p:cNvPr id="15" name="Textfeld 14">
            <a:extLst>
              <a:ext uri="{FF2B5EF4-FFF2-40B4-BE49-F238E27FC236}">
                <a16:creationId xmlns:a16="http://schemas.microsoft.com/office/drawing/2014/main" id="{7B79F450-4FEB-977C-ACD1-26D3A891B599}"/>
              </a:ext>
            </a:extLst>
          </p:cNvPr>
          <p:cNvSpPr txBox="1"/>
          <p:nvPr/>
        </p:nvSpPr>
        <p:spPr>
          <a:xfrm>
            <a:off x="6511184" y="2703878"/>
            <a:ext cx="4910282" cy="646331"/>
          </a:xfrm>
          <a:prstGeom prst="rect">
            <a:avLst/>
          </a:prstGeom>
          <a:noFill/>
        </p:spPr>
        <p:txBody>
          <a:bodyPr wrap="square" rtlCol="0">
            <a:spAutoFit/>
          </a:bodyPr>
          <a:lstStyle/>
          <a:p>
            <a:r>
              <a:rPr lang="de-DE" b="1" dirty="0"/>
              <a:t>Aktivitäten</a:t>
            </a:r>
            <a:r>
              <a:rPr lang="de-DE" dirty="0"/>
              <a:t>: Fähigkeit zur Ausführung von Handlungen und Verhaltensweisen im Alltag </a:t>
            </a:r>
          </a:p>
        </p:txBody>
      </p:sp>
    </p:spTree>
    <p:extLst>
      <p:ext uri="{BB962C8B-B14F-4D97-AF65-F5344CB8AC3E}">
        <p14:creationId xmlns:p14="http://schemas.microsoft.com/office/powerpoint/2010/main" val="62368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EB4A51-DBAC-967B-15A9-819C76EB9154}"/>
              </a:ext>
            </a:extLst>
          </p:cNvPr>
          <p:cNvSpPr>
            <a:spLocks noGrp="1"/>
          </p:cNvSpPr>
          <p:nvPr>
            <p:ph type="title"/>
          </p:nvPr>
        </p:nvSpPr>
        <p:spPr>
          <a:xfrm>
            <a:off x="242776" y="222806"/>
            <a:ext cx="11706447" cy="1325563"/>
          </a:xfrm>
        </p:spPr>
        <p:txBody>
          <a:bodyPr>
            <a:normAutofit/>
          </a:bodyPr>
          <a:lstStyle/>
          <a:p>
            <a:pPr algn="ctr"/>
            <a:r>
              <a:rPr lang="de-DE" sz="2800" b="1" dirty="0">
                <a:solidFill>
                  <a:schemeClr val="accent1"/>
                </a:solidFill>
                <a:latin typeface="Arial Black" panose="020B0A04020102020204" pitchFamily="34" charset="0"/>
              </a:rPr>
              <a:t>Medizinische Perspektive auf Gesundheit und Krankheit</a:t>
            </a:r>
          </a:p>
        </p:txBody>
      </p:sp>
      <p:sp>
        <p:nvSpPr>
          <p:cNvPr id="3" name="Inhaltsplatzhalter 2">
            <a:extLst>
              <a:ext uri="{FF2B5EF4-FFF2-40B4-BE49-F238E27FC236}">
                <a16:creationId xmlns:a16="http://schemas.microsoft.com/office/drawing/2014/main" id="{841BDCB5-13E1-329E-5989-D67755479DB9}"/>
              </a:ext>
            </a:extLst>
          </p:cNvPr>
          <p:cNvSpPr>
            <a:spLocks noGrp="1"/>
          </p:cNvSpPr>
          <p:nvPr>
            <p:ph idx="1"/>
          </p:nvPr>
        </p:nvSpPr>
        <p:spPr>
          <a:xfrm>
            <a:off x="515761" y="1474670"/>
            <a:ext cx="11160478" cy="4351338"/>
          </a:xfrm>
        </p:spPr>
        <p:txBody>
          <a:bodyPr>
            <a:normAutofit/>
          </a:bodyPr>
          <a:lstStyle/>
          <a:p>
            <a:pPr marL="542925" indent="-542925">
              <a:buFont typeface="Wingdings" panose="05000000000000000000" pitchFamily="2" charset="2"/>
              <a:buChar char="Ø"/>
            </a:pPr>
            <a:r>
              <a:rPr lang="de-DE" dirty="0">
                <a:latin typeface="Arial" panose="020B0604020202020204" pitchFamily="34" charset="0"/>
                <a:cs typeface="Arial" panose="020B0604020202020204" pitchFamily="34" charset="0"/>
              </a:rPr>
              <a:t>Pathogenetisch: Gesund sein = Nicht krank sein</a:t>
            </a:r>
          </a:p>
          <a:p>
            <a:pPr marL="542925" indent="-542925">
              <a:buFont typeface="Wingdings" panose="05000000000000000000" pitchFamily="2" charset="2"/>
              <a:buChar char="Ø"/>
            </a:pPr>
            <a:r>
              <a:rPr lang="de-DE" dirty="0">
                <a:latin typeface="Arial" panose="020B0604020202020204" pitchFamily="34" charset="0"/>
                <a:cs typeface="Arial" panose="020B0604020202020204" pitchFamily="34" charset="0"/>
              </a:rPr>
              <a:t>Biologische Prozesse und Funktionsweise des menschlichen Körpers als Determinanten von Gesundheit und Krankheit</a:t>
            </a:r>
          </a:p>
          <a:p>
            <a:pPr marL="542925" indent="-542925">
              <a:buFont typeface="Wingdings" panose="05000000000000000000" pitchFamily="2" charset="2"/>
              <a:buChar char="Ø"/>
            </a:pPr>
            <a:r>
              <a:rPr lang="de-DE" dirty="0">
                <a:latin typeface="Arial" panose="020B0604020202020204" pitchFamily="34" charset="0"/>
                <a:cs typeface="Arial" panose="020B0604020202020204" pitchFamily="34" charset="0"/>
              </a:rPr>
              <a:t>Prävention durch Screening</a:t>
            </a:r>
          </a:p>
          <a:p>
            <a:pPr marL="542925" indent="-542925">
              <a:buFont typeface="Wingdings" panose="05000000000000000000" pitchFamily="2" charset="2"/>
              <a:buChar char="Ø"/>
            </a:pPr>
            <a:r>
              <a:rPr lang="de-DE" dirty="0">
                <a:latin typeface="Arial" panose="020B0604020202020204" pitchFamily="34" charset="0"/>
                <a:cs typeface="Arial" panose="020B0604020202020204" pitchFamily="34" charset="0"/>
              </a:rPr>
              <a:t>Diagnose gemäß Krankheitssymptomen</a:t>
            </a:r>
          </a:p>
          <a:p>
            <a:pPr marL="542925" indent="-542925">
              <a:buFont typeface="Wingdings" panose="05000000000000000000" pitchFamily="2" charset="2"/>
              <a:buChar char="Ø"/>
            </a:pPr>
            <a:r>
              <a:rPr lang="de-DE" dirty="0">
                <a:latin typeface="Arial" panose="020B0604020202020204" pitchFamily="34" charset="0"/>
                <a:cs typeface="Arial" panose="020B0604020202020204" pitchFamily="34" charset="0"/>
              </a:rPr>
              <a:t>Behandlung von Krankheiten (medizinische Techniken und Verfahren, Medikamente)</a:t>
            </a:r>
          </a:p>
          <a:p>
            <a:pPr marL="542925" indent="-542925">
              <a:buFont typeface="Wingdings" panose="05000000000000000000" pitchFamily="2" charset="2"/>
              <a:buChar char="Ø"/>
            </a:pPr>
            <a:r>
              <a:rPr lang="de-DE" dirty="0">
                <a:latin typeface="Arial" panose="020B0604020202020204" pitchFamily="34" charset="0"/>
                <a:cs typeface="Arial" panose="020B0604020202020204" pitchFamily="34" charset="0"/>
              </a:rPr>
              <a:t>Kurative Ausrichtung: Reduktion von Symptomen und Heilung</a:t>
            </a:r>
          </a:p>
          <a:p>
            <a:pPr marL="542925" indent="-542925">
              <a:buFont typeface="Wingdings" panose="05000000000000000000" pitchFamily="2" charset="2"/>
              <a:buChar char="Ø"/>
            </a:pPr>
            <a:r>
              <a:rPr lang="de-DE" dirty="0">
                <a:latin typeface="Arial" panose="020B0604020202020204" pitchFamily="34" charset="0"/>
                <a:cs typeface="Arial" panose="020B0604020202020204" pitchFamily="34" charset="0"/>
              </a:rPr>
              <a:t>Expertise der Gesundheitsdienstleister ist zentral</a:t>
            </a:r>
          </a:p>
          <a:p>
            <a:endParaRPr lang="de-DE" dirty="0"/>
          </a:p>
          <a:p>
            <a:endParaRPr lang="de-DE" dirty="0"/>
          </a:p>
        </p:txBody>
      </p:sp>
      <p:sp>
        <p:nvSpPr>
          <p:cNvPr id="4" name="Rechteck 3">
            <a:extLst>
              <a:ext uri="{FF2B5EF4-FFF2-40B4-BE49-F238E27FC236}">
                <a16:creationId xmlns:a16="http://schemas.microsoft.com/office/drawing/2014/main" id="{423CFBE2-7A56-566E-EECF-3DA3C758A414}"/>
              </a:ext>
            </a:extLst>
          </p:cNvPr>
          <p:cNvSpPr/>
          <p:nvPr/>
        </p:nvSpPr>
        <p:spPr>
          <a:xfrm>
            <a:off x="0" y="6211669"/>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9C2078AF-D20F-ACE9-86A7-7A2A9DDC8CB1}"/>
              </a:ext>
            </a:extLst>
          </p:cNvPr>
          <p:cNvSpPr txBox="1"/>
          <p:nvPr/>
        </p:nvSpPr>
        <p:spPr>
          <a:xfrm>
            <a:off x="-1772" y="6211669"/>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6" name="Textfeld 5">
            <a:extLst>
              <a:ext uri="{FF2B5EF4-FFF2-40B4-BE49-F238E27FC236}">
                <a16:creationId xmlns:a16="http://schemas.microsoft.com/office/drawing/2014/main" id="{09AEFC72-A123-39FD-ECB0-17FF59B18AE7}"/>
              </a:ext>
            </a:extLst>
          </p:cNvPr>
          <p:cNvSpPr txBox="1"/>
          <p:nvPr/>
        </p:nvSpPr>
        <p:spPr>
          <a:xfrm>
            <a:off x="4224669" y="6211669"/>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pic>
        <p:nvPicPr>
          <p:cNvPr id="7" name="Grafik 6">
            <a:extLst>
              <a:ext uri="{FF2B5EF4-FFF2-40B4-BE49-F238E27FC236}">
                <a16:creationId xmlns:a16="http://schemas.microsoft.com/office/drawing/2014/main" id="{DAD4D013-CF41-043A-C649-4921DEFCF4A4}"/>
              </a:ext>
            </a:extLst>
          </p:cNvPr>
          <p:cNvPicPr>
            <a:picLocks noChangeAspect="1"/>
          </p:cNvPicPr>
          <p:nvPr/>
        </p:nvPicPr>
        <p:blipFill>
          <a:blip r:embed="rId2"/>
          <a:stretch>
            <a:fillRect/>
          </a:stretch>
        </p:blipFill>
        <p:spPr>
          <a:xfrm>
            <a:off x="9898912" y="5609989"/>
            <a:ext cx="2201825" cy="1467883"/>
          </a:xfrm>
          <a:prstGeom prst="rect">
            <a:avLst/>
          </a:prstGeom>
        </p:spPr>
      </p:pic>
    </p:spTree>
    <p:extLst>
      <p:ext uri="{BB962C8B-B14F-4D97-AF65-F5344CB8AC3E}">
        <p14:creationId xmlns:p14="http://schemas.microsoft.com/office/powerpoint/2010/main" val="135675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7CE0BC-205B-768C-D937-62E909425428}"/>
              </a:ext>
            </a:extLst>
          </p:cNvPr>
          <p:cNvSpPr>
            <a:spLocks noGrp="1"/>
          </p:cNvSpPr>
          <p:nvPr>
            <p:ph type="title"/>
          </p:nvPr>
        </p:nvSpPr>
        <p:spPr>
          <a:xfrm>
            <a:off x="838200" y="-70286"/>
            <a:ext cx="10515600" cy="1325563"/>
          </a:xfrm>
        </p:spPr>
        <p:txBody>
          <a:bodyPr>
            <a:normAutofit/>
          </a:bodyPr>
          <a:lstStyle/>
          <a:p>
            <a:pPr algn="ctr"/>
            <a:r>
              <a:rPr lang="de-DE" sz="3600" b="1" dirty="0">
                <a:solidFill>
                  <a:srgbClr val="0071BB"/>
                </a:solidFill>
                <a:latin typeface="AkkuratPro-Bold"/>
              </a:rPr>
              <a:t>Kernmerkmale der Gesundheitsorientierung</a:t>
            </a:r>
          </a:p>
        </p:txBody>
      </p:sp>
      <p:sp>
        <p:nvSpPr>
          <p:cNvPr id="3" name="Inhaltsplatzhalter 2">
            <a:extLst>
              <a:ext uri="{FF2B5EF4-FFF2-40B4-BE49-F238E27FC236}">
                <a16:creationId xmlns:a16="http://schemas.microsoft.com/office/drawing/2014/main" id="{C0090C70-AF12-95CF-0742-7B32600892BA}"/>
              </a:ext>
            </a:extLst>
          </p:cNvPr>
          <p:cNvSpPr>
            <a:spLocks noGrp="1"/>
          </p:cNvSpPr>
          <p:nvPr>
            <p:ph idx="1"/>
          </p:nvPr>
        </p:nvSpPr>
        <p:spPr>
          <a:xfrm>
            <a:off x="333102" y="1114697"/>
            <a:ext cx="11239919" cy="4696506"/>
          </a:xfrm>
        </p:spPr>
        <p:txBody>
          <a:bodyPr>
            <a:normAutofit/>
          </a:bodyPr>
          <a:lstStyle/>
          <a:p>
            <a:pPr>
              <a:lnSpc>
                <a:spcPct val="120000"/>
              </a:lnSpc>
              <a:buFont typeface="Wingdings" panose="05000000000000000000" pitchFamily="2" charset="2"/>
              <a:buChar char="Ø"/>
            </a:pPr>
            <a:r>
              <a:rPr lang="de-DE" sz="1800" dirty="0">
                <a:solidFill>
                  <a:srgbClr val="242021"/>
                </a:solidFill>
                <a:latin typeface="Arial" panose="020B0604020202020204" pitchFamily="34" charset="0"/>
                <a:cs typeface="Arial" panose="020B0604020202020204" pitchFamily="34" charset="0"/>
              </a:rPr>
              <a:t>K</a:t>
            </a:r>
            <a:r>
              <a:rPr lang="de-DE" sz="1800" b="0" dirty="0">
                <a:solidFill>
                  <a:srgbClr val="242021"/>
                </a:solidFill>
                <a:effectLst/>
                <a:latin typeface="Arial" panose="020B0604020202020204" pitchFamily="34" charset="0"/>
                <a:cs typeface="Arial" panose="020B0604020202020204" pitchFamily="34" charset="0"/>
              </a:rPr>
              <a:t>onsequent positives Gesundheitsverständnis</a:t>
            </a:r>
            <a:endParaRPr lang="de-DE" sz="3200" b="0" dirty="0">
              <a:solidFill>
                <a:srgbClr val="242021"/>
              </a:solidFill>
              <a:effectLst/>
              <a:latin typeface="Arial" panose="020B0604020202020204" pitchFamily="34" charset="0"/>
              <a:cs typeface="Arial" panose="020B0604020202020204" pitchFamily="34" charset="0"/>
            </a:endParaRPr>
          </a:p>
          <a:p>
            <a:pPr>
              <a:lnSpc>
                <a:spcPct val="120000"/>
              </a:lnSpc>
              <a:spcBef>
                <a:spcPts val="0"/>
              </a:spcBef>
              <a:buFont typeface="Wingdings" panose="05000000000000000000" pitchFamily="2" charset="2"/>
              <a:buChar char="Ø"/>
            </a:pPr>
            <a:r>
              <a:rPr lang="de-DE" sz="1800" b="0" dirty="0">
                <a:solidFill>
                  <a:srgbClr val="242021"/>
                </a:solidFill>
                <a:effectLst/>
                <a:latin typeface="Arial" panose="020B0604020202020204" pitchFamily="34" charset="0"/>
                <a:cs typeface="Arial" panose="020B0604020202020204" pitchFamily="34" charset="0"/>
              </a:rPr>
              <a:t>Ganzheitliches bio-psycho-soziales Gesundheitsverständnis</a:t>
            </a:r>
            <a:r>
              <a:rPr lang="de-DE" sz="3200" dirty="0">
                <a:latin typeface="Arial" panose="020B0604020202020204" pitchFamily="34" charset="0"/>
                <a:cs typeface="Arial" panose="020B0604020202020204" pitchFamily="34" charset="0"/>
              </a:rPr>
              <a:t> </a:t>
            </a:r>
          </a:p>
          <a:p>
            <a:pPr>
              <a:lnSpc>
                <a:spcPct val="120000"/>
              </a:lnSpc>
              <a:buFont typeface="Wingdings" panose="05000000000000000000" pitchFamily="2" charset="2"/>
              <a:buChar char="Ø"/>
            </a:pPr>
            <a:r>
              <a:rPr lang="de-DE" sz="1800" dirty="0">
                <a:solidFill>
                  <a:srgbClr val="242021"/>
                </a:solidFill>
                <a:latin typeface="Arial" panose="020B0604020202020204" pitchFamily="34" charset="0"/>
                <a:cs typeface="Arial" panose="020B0604020202020204" pitchFamily="34" charset="0"/>
              </a:rPr>
              <a:t>S</a:t>
            </a:r>
            <a:r>
              <a:rPr lang="de-DE" sz="1800" b="0" dirty="0">
                <a:solidFill>
                  <a:srgbClr val="242021"/>
                </a:solidFill>
                <a:effectLst/>
                <a:latin typeface="Arial" panose="020B0604020202020204" pitchFamily="34" charset="0"/>
                <a:cs typeface="Arial" panose="020B0604020202020204" pitchFamily="34" charset="0"/>
              </a:rPr>
              <a:t>etzt ein psychologisch fundiertes Verständnis menschlichen Erlebens und Verhaltens voraus</a:t>
            </a:r>
          </a:p>
          <a:p>
            <a:pPr>
              <a:lnSpc>
                <a:spcPct val="120000"/>
              </a:lnSpc>
              <a:buFont typeface="Wingdings" panose="05000000000000000000" pitchFamily="2" charset="2"/>
              <a:buChar char="Ø"/>
            </a:pPr>
            <a:r>
              <a:rPr lang="de-DE" sz="1800" dirty="0">
                <a:solidFill>
                  <a:srgbClr val="242021"/>
                </a:solidFill>
                <a:latin typeface="Arial" panose="020B0604020202020204" pitchFamily="34" charset="0"/>
                <a:cs typeface="Arial" panose="020B0604020202020204" pitchFamily="34" charset="0"/>
              </a:rPr>
              <a:t>Betont die individuelle Selbstverantwortung für die eigene Gesundheit.</a:t>
            </a:r>
          </a:p>
          <a:p>
            <a:pPr>
              <a:lnSpc>
                <a:spcPct val="120000"/>
              </a:lnSpc>
              <a:buFont typeface="Wingdings" panose="05000000000000000000" pitchFamily="2" charset="2"/>
              <a:buChar char="Ø"/>
            </a:pPr>
            <a:r>
              <a:rPr lang="de-DE" sz="1800" b="0" dirty="0">
                <a:solidFill>
                  <a:srgbClr val="242021"/>
                </a:solidFill>
                <a:effectLst/>
                <a:latin typeface="Arial" panose="020B0604020202020204" pitchFamily="34" charset="0"/>
                <a:cs typeface="Arial" panose="020B0604020202020204" pitchFamily="34" charset="0"/>
              </a:rPr>
              <a:t>Berücksichtigt das Individuum in seiner sozialen Lebenswelt</a:t>
            </a:r>
            <a:r>
              <a:rPr lang="de-DE" sz="1800" dirty="0">
                <a:latin typeface="Arial" panose="020B0604020202020204" pitchFamily="34" charset="0"/>
                <a:cs typeface="Arial" panose="020B0604020202020204" pitchFamily="34" charset="0"/>
              </a:rPr>
              <a:t> (Setting) und im Umgang mit Ressourcen</a:t>
            </a:r>
          </a:p>
          <a:p>
            <a:pPr>
              <a:lnSpc>
                <a:spcPct val="120000"/>
              </a:lnSpc>
              <a:buFont typeface="Wingdings" panose="05000000000000000000" pitchFamily="2" charset="2"/>
              <a:buChar char="Ø"/>
            </a:pPr>
            <a:r>
              <a:rPr lang="de-DE" sz="1800" b="0" dirty="0">
                <a:solidFill>
                  <a:srgbClr val="242021"/>
                </a:solidFill>
                <a:effectLst/>
                <a:latin typeface="Arial" panose="020B0604020202020204" pitchFamily="34" charset="0"/>
                <a:cs typeface="Arial" panose="020B0604020202020204" pitchFamily="34" charset="0"/>
              </a:rPr>
              <a:t>Erfordert mehrperspektivisches Denken und Handeln</a:t>
            </a:r>
            <a:r>
              <a:rPr lang="de-DE" sz="1100" dirty="0">
                <a:latin typeface="Arial" panose="020B0604020202020204" pitchFamily="34"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a:p>
            <a:pPr>
              <a:lnSpc>
                <a:spcPct val="120000"/>
              </a:lnSpc>
              <a:buFont typeface="Wingdings" panose="05000000000000000000" pitchFamily="2" charset="2"/>
              <a:buChar char="Ø"/>
            </a:pPr>
            <a:r>
              <a:rPr lang="de-DE" sz="1800" b="0" dirty="0">
                <a:solidFill>
                  <a:srgbClr val="242021"/>
                </a:solidFill>
                <a:effectLst/>
                <a:latin typeface="Arial" panose="020B0604020202020204" pitchFamily="34" charset="0"/>
                <a:cs typeface="Arial" panose="020B0604020202020204" pitchFamily="34" charset="0"/>
              </a:rPr>
              <a:t>Gesundheit ist über die gesamte Lebensspanne von Bedeutung</a:t>
            </a:r>
            <a:r>
              <a:rPr lang="de-DE" sz="1100" dirty="0">
                <a:latin typeface="Arial" panose="020B0604020202020204" pitchFamily="34"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a:p>
            <a:pPr>
              <a:lnSpc>
                <a:spcPct val="120000"/>
              </a:lnSpc>
              <a:buFont typeface="Wingdings" panose="05000000000000000000" pitchFamily="2" charset="2"/>
              <a:buChar char="Ø"/>
            </a:pPr>
            <a:r>
              <a:rPr lang="de-DE" sz="1800" b="0" dirty="0">
                <a:solidFill>
                  <a:srgbClr val="242021"/>
                </a:solidFill>
                <a:effectLst/>
                <a:latin typeface="Arial" panose="020B0604020202020204" pitchFamily="34" charset="0"/>
                <a:cs typeface="Arial" panose="020B0604020202020204" pitchFamily="34" charset="0"/>
              </a:rPr>
              <a:t>Gesundheitsorientierung bedeutet keineswegs maximale Fixierung des eigenen Denkens und Verhaltens auf die eigene Ge</a:t>
            </a:r>
            <a:r>
              <a:rPr lang="de-DE" sz="1800" dirty="0">
                <a:solidFill>
                  <a:srgbClr val="242021"/>
                </a:solidFill>
                <a:latin typeface="Arial" panose="020B0604020202020204" pitchFamily="34" charset="0"/>
                <a:cs typeface="Arial" panose="020B0604020202020204" pitchFamily="34" charset="0"/>
              </a:rPr>
              <a:t>sundheit (Problem des „</a:t>
            </a:r>
            <a:r>
              <a:rPr lang="de-DE" sz="1800" dirty="0" err="1">
                <a:solidFill>
                  <a:srgbClr val="242021"/>
                </a:solidFill>
                <a:latin typeface="Arial" panose="020B0604020202020204" pitchFamily="34" charset="0"/>
                <a:cs typeface="Arial" panose="020B0604020202020204" pitchFamily="34" charset="0"/>
              </a:rPr>
              <a:t>Healthismus</a:t>
            </a:r>
            <a:r>
              <a:rPr lang="de-DE" sz="1800" dirty="0">
                <a:solidFill>
                  <a:srgbClr val="242021"/>
                </a:solidFill>
                <a:latin typeface="Arial" panose="020B0604020202020204" pitchFamily="34" charset="0"/>
                <a:cs typeface="Arial" panose="020B0604020202020204" pitchFamily="34" charset="0"/>
              </a:rPr>
              <a:t>“), sondern entspricht einem gelassenen und verantwortungsbewussten Umgang mit der eigenen Gesundheit.</a:t>
            </a:r>
            <a:endParaRPr lang="de-DE" sz="1200" dirty="0"/>
          </a:p>
        </p:txBody>
      </p:sp>
      <p:pic>
        <p:nvPicPr>
          <p:cNvPr id="4" name="Grafik 3">
            <a:extLst>
              <a:ext uri="{FF2B5EF4-FFF2-40B4-BE49-F238E27FC236}">
                <a16:creationId xmlns:a16="http://schemas.microsoft.com/office/drawing/2014/main" id="{7EC1B3C7-DEA2-380C-09C5-28CA33A4FC06}"/>
              </a:ext>
            </a:extLst>
          </p:cNvPr>
          <p:cNvPicPr>
            <a:picLocks noChangeAspect="1"/>
          </p:cNvPicPr>
          <p:nvPr/>
        </p:nvPicPr>
        <p:blipFill rotWithShape="1">
          <a:blip r:embed="rId2"/>
          <a:srcRect t="22685"/>
          <a:stretch/>
        </p:blipFill>
        <p:spPr>
          <a:xfrm>
            <a:off x="9933748" y="5951684"/>
            <a:ext cx="2201825" cy="1134897"/>
          </a:xfrm>
          <a:prstGeom prst="rect">
            <a:avLst/>
          </a:prstGeom>
        </p:spPr>
      </p:pic>
      <p:sp>
        <p:nvSpPr>
          <p:cNvPr id="5" name="Rechteck 4">
            <a:extLst>
              <a:ext uri="{FF2B5EF4-FFF2-40B4-BE49-F238E27FC236}">
                <a16:creationId xmlns:a16="http://schemas.microsoft.com/office/drawing/2014/main" id="{9BBAFD61-83F0-8EF5-CC3A-FC800A9C52A0}"/>
              </a:ext>
            </a:extLst>
          </p:cNvPr>
          <p:cNvSpPr/>
          <p:nvPr/>
        </p:nvSpPr>
        <p:spPr>
          <a:xfrm>
            <a:off x="17418" y="6220378"/>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2C983EFA-A9C6-F09C-F07D-4C896B3E5DF2}"/>
              </a:ext>
            </a:extLst>
          </p:cNvPr>
          <p:cNvSpPr txBox="1"/>
          <p:nvPr/>
        </p:nvSpPr>
        <p:spPr>
          <a:xfrm>
            <a:off x="6937" y="6220378"/>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7" name="Textfeld 6">
            <a:extLst>
              <a:ext uri="{FF2B5EF4-FFF2-40B4-BE49-F238E27FC236}">
                <a16:creationId xmlns:a16="http://schemas.microsoft.com/office/drawing/2014/main" id="{FF159F34-FE82-BC03-1C20-F26B3F7561BB}"/>
              </a:ext>
            </a:extLst>
          </p:cNvPr>
          <p:cNvSpPr txBox="1"/>
          <p:nvPr/>
        </p:nvSpPr>
        <p:spPr>
          <a:xfrm>
            <a:off x="4259505" y="6220378"/>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Tree>
    <p:extLst>
      <p:ext uri="{BB962C8B-B14F-4D97-AF65-F5344CB8AC3E}">
        <p14:creationId xmlns:p14="http://schemas.microsoft.com/office/powerpoint/2010/main" val="1263322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C293E-B3CB-1004-03BC-030841624AB5}"/>
              </a:ext>
            </a:extLst>
          </p:cNvPr>
          <p:cNvSpPr>
            <a:spLocks noGrp="1"/>
          </p:cNvSpPr>
          <p:nvPr>
            <p:ph type="title"/>
          </p:nvPr>
        </p:nvSpPr>
        <p:spPr>
          <a:xfrm>
            <a:off x="838199" y="0"/>
            <a:ext cx="10515600" cy="1325563"/>
          </a:xfrm>
        </p:spPr>
        <p:txBody>
          <a:bodyPr>
            <a:normAutofit/>
          </a:bodyPr>
          <a:lstStyle/>
          <a:p>
            <a:r>
              <a:rPr lang="de-DE" sz="3200" b="1" dirty="0">
                <a:solidFill>
                  <a:srgbClr val="0071BB"/>
                </a:solidFill>
                <a:latin typeface="AkkuratPro-Bold"/>
              </a:rPr>
              <a:t>Informationsquellen zur Gesundheit(</a:t>
            </a:r>
            <a:r>
              <a:rPr lang="de-DE" sz="3200" b="1" dirty="0" err="1">
                <a:solidFill>
                  <a:srgbClr val="0071BB"/>
                </a:solidFill>
                <a:latin typeface="AkkuratPro-Bold"/>
              </a:rPr>
              <a:t>sförderung</a:t>
            </a:r>
            <a:r>
              <a:rPr lang="de-DE" sz="3200" b="1" dirty="0">
                <a:solidFill>
                  <a:srgbClr val="0071BB"/>
                </a:solidFill>
                <a:latin typeface="AkkuratPro-Bold"/>
              </a:rPr>
              <a:t>) im Internet</a:t>
            </a:r>
            <a:r>
              <a:rPr lang="de-DE" sz="3200" dirty="0"/>
              <a:t> </a:t>
            </a:r>
          </a:p>
        </p:txBody>
      </p:sp>
      <p:sp>
        <p:nvSpPr>
          <p:cNvPr id="3" name="Inhaltsplatzhalter 2">
            <a:extLst>
              <a:ext uri="{FF2B5EF4-FFF2-40B4-BE49-F238E27FC236}">
                <a16:creationId xmlns:a16="http://schemas.microsoft.com/office/drawing/2014/main" id="{7EF05002-DD6C-3038-5689-4B937EA958AA}"/>
              </a:ext>
            </a:extLst>
          </p:cNvPr>
          <p:cNvSpPr>
            <a:spLocks noGrp="1"/>
          </p:cNvSpPr>
          <p:nvPr>
            <p:ph idx="1"/>
          </p:nvPr>
        </p:nvSpPr>
        <p:spPr>
          <a:xfrm>
            <a:off x="581548" y="1054257"/>
            <a:ext cx="11028903" cy="5803743"/>
          </a:xfrm>
        </p:spPr>
        <p:txBody>
          <a:bodyPr>
            <a:normAutofit fontScale="62500" lnSpcReduction="20000"/>
          </a:bodyPr>
          <a:lstStyle/>
          <a:p>
            <a:pPr>
              <a:lnSpc>
                <a:spcPct val="120000"/>
              </a:lnSpc>
            </a:pPr>
            <a:r>
              <a:rPr lang="de-DE" sz="3100" b="1" i="1" dirty="0">
                <a:solidFill>
                  <a:srgbClr val="242021"/>
                </a:solidFill>
                <a:effectLst/>
                <a:latin typeface="LyonText-RegularItalic"/>
              </a:rPr>
              <a:t>bzga.de</a:t>
            </a:r>
            <a:r>
              <a:rPr lang="de-DE" sz="2500" b="1" i="1" dirty="0">
                <a:solidFill>
                  <a:srgbClr val="242021"/>
                </a:solidFill>
                <a:effectLst/>
                <a:latin typeface="LyonText-Regular"/>
              </a:rPr>
              <a:t>: </a:t>
            </a:r>
            <a:r>
              <a:rPr lang="de-DE" sz="2500" b="0" i="0" dirty="0">
                <a:solidFill>
                  <a:srgbClr val="242021"/>
                </a:solidFill>
                <a:effectLst/>
                <a:latin typeface="LyonText-Regular"/>
              </a:rPr>
              <a:t>Bundeszentrale für gesundheitliche Aufklärung (BZgA); „Erarbeitung von Grundsätzen und Richtlinien für Inhalte und Methoden der praktischen Gesundheitserziehung; Ausbildung und Fortbildung der auf dem Gebiet der Gesundheitserziehung und -aufklärung tätigen Personen; Koordinierung und Verstärkung der gesundheitlichen Aufklärung und Gesundheitserziehung …“ </a:t>
            </a:r>
            <a:r>
              <a:rPr lang="de-DE" sz="2500" dirty="0"/>
              <a:t>[Zitat auf der Homepage]</a:t>
            </a:r>
            <a:r>
              <a:rPr lang="de-DE" sz="2500" b="0" i="0" dirty="0">
                <a:solidFill>
                  <a:srgbClr val="242021"/>
                </a:solidFill>
                <a:effectLst/>
                <a:latin typeface="LyonText-Regular"/>
              </a:rPr>
              <a:t> </a:t>
            </a:r>
          </a:p>
          <a:p>
            <a:pPr>
              <a:lnSpc>
                <a:spcPct val="120000"/>
              </a:lnSpc>
            </a:pPr>
            <a:r>
              <a:rPr lang="de-DE" sz="2500" b="1" i="1" dirty="0">
                <a:solidFill>
                  <a:srgbClr val="242021"/>
                </a:solidFill>
                <a:effectLst/>
                <a:latin typeface="LyonText-RegularItalic"/>
              </a:rPr>
              <a:t>gesundheitliche-chancengleichheit.de</a:t>
            </a:r>
            <a:r>
              <a:rPr lang="de-DE" sz="2500" b="0" dirty="0">
                <a:solidFill>
                  <a:srgbClr val="242021"/>
                </a:solidFill>
                <a:effectLst/>
                <a:latin typeface="LyonText-RegularItalic"/>
              </a:rPr>
              <a:t>: </a:t>
            </a:r>
            <a:r>
              <a:rPr lang="de-DE" sz="2500" dirty="0">
                <a:solidFill>
                  <a:srgbClr val="242021"/>
                </a:solidFill>
                <a:latin typeface="LyonText-Regular"/>
              </a:rPr>
              <a:t>Informationsangebot eines von der BZgA initiierten Verbunds, der die Verbesserung der gesundheitlichen Chancengleichheit und die Unterstützung der Gesundheitsförderung in sozial benachteiligten Gruppen anstrebt.</a:t>
            </a:r>
          </a:p>
          <a:p>
            <a:pPr>
              <a:lnSpc>
                <a:spcPct val="120000"/>
              </a:lnSpc>
            </a:pPr>
            <a:r>
              <a:rPr lang="de-DE" sz="2500" b="1" i="1" dirty="0">
                <a:solidFill>
                  <a:srgbClr val="242021"/>
                </a:solidFill>
                <a:effectLst/>
                <a:latin typeface="LyonText-RegularItalic"/>
              </a:rPr>
              <a:t>gesundheitsziele.de</a:t>
            </a:r>
            <a:r>
              <a:rPr lang="de-DE" sz="2500" i="1" dirty="0">
                <a:solidFill>
                  <a:srgbClr val="242021"/>
                </a:solidFill>
                <a:latin typeface="LyonText-RegularItalic"/>
              </a:rPr>
              <a:t> „…</a:t>
            </a:r>
            <a:r>
              <a:rPr lang="de-DE" sz="2500" b="0" i="0" dirty="0">
                <a:solidFill>
                  <a:srgbClr val="242021"/>
                </a:solidFill>
                <a:effectLst/>
                <a:latin typeface="LyonText-Regular"/>
              </a:rPr>
              <a:t>ist der Kooperationsverbund zur Weiterentwicklung des nationalen Gesundheitszieleprozesses … Unter Beteiligung von Bund, Ländern und Akteuren … des Gesundheitswesens entwickeln wir Gesundheitsziele und empfehlen Maßnahmen zur Zielerreichung. Gemeinsam setzen wir uns dafür ein, dass Prozesse und Aktivitäten an Gesundheitszielen ausgerichtet werden und zielführende Maßnahmen umgesetzt werden.“</a:t>
            </a:r>
            <a:r>
              <a:rPr lang="de-DE" sz="2500" dirty="0"/>
              <a:t>[Zitat auf der Homepage]</a:t>
            </a:r>
            <a:endParaRPr lang="de-DE" sz="2500" b="0" i="0" dirty="0">
              <a:solidFill>
                <a:srgbClr val="242021"/>
              </a:solidFill>
              <a:effectLst/>
              <a:latin typeface="LyonText-Regular"/>
            </a:endParaRPr>
          </a:p>
          <a:p>
            <a:pPr>
              <a:lnSpc>
                <a:spcPct val="120000"/>
              </a:lnSpc>
            </a:pPr>
            <a:r>
              <a:rPr lang="de-DE" sz="2500" b="1" dirty="0">
                <a:solidFill>
                  <a:srgbClr val="242021"/>
                </a:solidFill>
                <a:latin typeface="LyonText-Regular"/>
              </a:rPr>
              <a:t>gesundheitsinformation.de:</a:t>
            </a:r>
            <a:r>
              <a:rPr lang="de-DE" sz="2500" dirty="0">
                <a:solidFill>
                  <a:srgbClr val="242021"/>
                </a:solidFill>
                <a:latin typeface="LyonText-Regular"/>
              </a:rPr>
              <a:t> Informationsangebot des Instituts für Qualität und Wirtschaftlichkeit im Gesundheitswesen (IQWiG) zu einem breiten gesundheitsbezogenen Themenspektrum</a:t>
            </a:r>
          </a:p>
          <a:p>
            <a:pPr>
              <a:lnSpc>
                <a:spcPct val="120000"/>
              </a:lnSpc>
            </a:pPr>
            <a:r>
              <a:rPr lang="de-DE" sz="2500" b="1" i="1" dirty="0">
                <a:solidFill>
                  <a:srgbClr val="242021"/>
                </a:solidFill>
                <a:effectLst/>
                <a:latin typeface="LyonText-RegularItalic"/>
              </a:rPr>
              <a:t>gesundheitsfoerderung.ch</a:t>
            </a:r>
            <a:r>
              <a:rPr lang="de-DE" sz="2500" dirty="0">
                <a:solidFill>
                  <a:srgbClr val="242021"/>
                </a:solidFill>
                <a:latin typeface="LyonText-Regular"/>
              </a:rPr>
              <a:t>: Schweizerisches Informationsangebot mit den Schwerpunkten „Kantonale Aktionsprogramme“, „Prävention in der Gesundheitsversorgung“, „Betriebliches Gesundheitsmanagement“.</a:t>
            </a:r>
          </a:p>
          <a:p>
            <a:pPr>
              <a:lnSpc>
                <a:spcPct val="120000"/>
              </a:lnSpc>
            </a:pPr>
            <a:r>
              <a:rPr lang="de-DE" sz="2500" b="1" i="1" dirty="0">
                <a:solidFill>
                  <a:srgbClr val="242021"/>
                </a:solidFill>
                <a:effectLst/>
                <a:latin typeface="LyonText-RegularItalic"/>
              </a:rPr>
              <a:t>fgoe.org</a:t>
            </a:r>
            <a:r>
              <a:rPr lang="de-DE" sz="2500" b="0" i="1" dirty="0">
                <a:solidFill>
                  <a:srgbClr val="242021"/>
                </a:solidFill>
                <a:effectLst/>
                <a:latin typeface="LyonText-RegularItalic"/>
              </a:rPr>
              <a:t>:</a:t>
            </a:r>
            <a:r>
              <a:rPr lang="de-DE" sz="2500" dirty="0"/>
              <a:t> „Der Fonds Gesundes Österreich „…fördert nicht nur praxisorientierte und wissenschaftliche Projekte, sondern entwickelt auch Aktivitäten und Kampagnen, um gesunde Lebensweisen und gesunde Lebenswelten … erreichbar zu machen und regt Kooperationen im Bereich der Gesundheitsförderung und Prävention an.“ [Zitat auf der Homepage]</a:t>
            </a:r>
          </a:p>
          <a:p>
            <a:pPr>
              <a:lnSpc>
                <a:spcPct val="120000"/>
              </a:lnSpc>
            </a:pPr>
            <a:r>
              <a:rPr lang="de-DE" sz="2500" b="1" i="1" dirty="0">
                <a:solidFill>
                  <a:srgbClr val="242021"/>
                </a:solidFill>
                <a:effectLst/>
                <a:latin typeface="LyonText-RegularItalic"/>
              </a:rPr>
              <a:t>seelischegesundheit.net</a:t>
            </a:r>
            <a:r>
              <a:rPr lang="de-DE" sz="2500" dirty="0"/>
              <a:t>: </a:t>
            </a:r>
            <a:r>
              <a:rPr lang="de-DE" sz="2500" b="0" i="0" dirty="0">
                <a:solidFill>
                  <a:srgbClr val="242021"/>
                </a:solidFill>
                <a:effectLst/>
                <a:latin typeface="LyonText-Regular"/>
              </a:rPr>
              <a:t>Informationsangebot eines durch das Bundesministerium für Gesundheit geförderten Aktionsbündnisses, das sich an psychisch erkrankte Personen und deren Angehörige richtet.</a:t>
            </a:r>
            <a:endParaRPr lang="de-DE" dirty="0"/>
          </a:p>
        </p:txBody>
      </p:sp>
    </p:spTree>
    <p:extLst>
      <p:ext uri="{BB962C8B-B14F-4D97-AF65-F5344CB8AC3E}">
        <p14:creationId xmlns:p14="http://schemas.microsoft.com/office/powerpoint/2010/main" val="1740409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3D735B7-312F-9419-642E-E2D3F700426C}"/>
              </a:ext>
            </a:extLst>
          </p:cNvPr>
          <p:cNvSpPr txBox="1"/>
          <p:nvPr/>
        </p:nvSpPr>
        <p:spPr>
          <a:xfrm>
            <a:off x="246994" y="110771"/>
            <a:ext cx="10722654" cy="5993949"/>
          </a:xfrm>
          <a:prstGeom prst="rect">
            <a:avLst/>
          </a:prstGeom>
          <a:noFill/>
        </p:spPr>
        <p:txBody>
          <a:bodyPr wrap="square" rtlCol="0">
            <a:spAutoFit/>
          </a:bodyPr>
          <a:lstStyle/>
          <a:p>
            <a:r>
              <a:rPr lang="de-DE" sz="1600" b="1" dirty="0">
                <a:solidFill>
                  <a:schemeClr val="accent1">
                    <a:lumMod val="75000"/>
                  </a:schemeClr>
                </a:solidFill>
                <a:latin typeface="Arial Narrow" panose="020B0606020202030204" pitchFamily="34" charset="0"/>
              </a:rPr>
              <a:t>Literatur</a:t>
            </a:r>
          </a:p>
          <a:p>
            <a:pPr>
              <a:spcBef>
                <a:spcPts val="600"/>
              </a:spcBef>
            </a:pPr>
            <a:r>
              <a:rPr lang="de-DE" sz="1500" dirty="0">
                <a:latin typeface="Arial Narrow" panose="020B0606020202030204" pitchFamily="34" charset="0"/>
              </a:rPr>
              <a:t>Antonovsky, A. (1987)</a:t>
            </a:r>
            <a:r>
              <a:rPr lang="en-US" sz="1500" dirty="0">
                <a:latin typeface="Arial Narrow" panose="020B0606020202030204" pitchFamily="34" charset="0"/>
              </a:rPr>
              <a:t>. </a:t>
            </a:r>
            <a:r>
              <a:rPr lang="en-US" sz="1500" i="1" dirty="0">
                <a:latin typeface="Arial Narrow" panose="020B0606020202030204" pitchFamily="34" charset="0"/>
              </a:rPr>
              <a:t>Unraveling the mystery of health</a:t>
            </a:r>
            <a:r>
              <a:rPr lang="en-US" sz="1500" dirty="0">
                <a:latin typeface="Arial Narrow" panose="020B0606020202030204" pitchFamily="34" charset="0"/>
              </a:rPr>
              <a:t>. London: Jossey-Bass.</a:t>
            </a:r>
            <a:endParaRPr lang="de-DE" sz="1500" dirty="0">
              <a:latin typeface="Arial Narrow" panose="020B0606020202030204" pitchFamily="34" charset="0"/>
            </a:endParaRPr>
          </a:p>
          <a:p>
            <a:pPr marL="269875" indent="-269875">
              <a:spcBef>
                <a:spcPts val="300"/>
              </a:spcBef>
            </a:pPr>
            <a:r>
              <a:rPr lang="de-DE" sz="1500" dirty="0" err="1">
                <a:latin typeface="Arial Narrow" panose="020B0606020202030204" pitchFamily="34" charset="0"/>
              </a:rPr>
              <a:t>Dadaczynski</a:t>
            </a:r>
            <a:r>
              <a:rPr lang="de-DE" sz="1500" dirty="0">
                <a:latin typeface="Arial Narrow" panose="020B0606020202030204" pitchFamily="34" charset="0"/>
              </a:rPr>
              <a:t>, K. &amp; Paulus, P. (2018). Verhaltens- und Verhältnisprävention. In: C.-W. Kohlmann, C. Salewski &amp; Wirtz, M. A. (Hrsg.): </a:t>
            </a:r>
            <a:r>
              <a:rPr lang="de-DE" sz="1500" i="1" dirty="0">
                <a:latin typeface="Arial Narrow" panose="020B0606020202030204" pitchFamily="34" charset="0"/>
              </a:rPr>
              <a:t>Psychologie in der Gesundheitsförderung (S. 257-289)</a:t>
            </a:r>
            <a:r>
              <a:rPr lang="de-DE" sz="1500" dirty="0">
                <a:latin typeface="Arial Narrow" panose="020B0606020202030204" pitchFamily="34" charset="0"/>
              </a:rPr>
              <a:t>. Bern: Hogrefe.</a:t>
            </a:r>
          </a:p>
          <a:p>
            <a:pPr marL="269875" indent="-269875">
              <a:spcBef>
                <a:spcPts val="300"/>
              </a:spcBef>
            </a:pPr>
            <a:r>
              <a:rPr lang="de-DE" sz="1500" dirty="0">
                <a:latin typeface="Arial Narrow" panose="020B0606020202030204" pitchFamily="34" charset="0"/>
                <a:cs typeface="Arial" panose="020B0604020202020204" pitchFamily="34" charset="0"/>
              </a:rPr>
              <a:t>Dahlgren, G. &amp; Whitehead, M. (2006). </a:t>
            </a:r>
            <a:r>
              <a:rPr lang="en-US" sz="1500" i="1" dirty="0">
                <a:latin typeface="Arial Narrow" panose="020B0606020202030204" pitchFamily="34" charset="0"/>
                <a:cs typeface="Arial" panose="020B0604020202020204" pitchFamily="34" charset="0"/>
              </a:rPr>
              <a:t>European Strategies for Tackling Social Inequities in Health: Levelling up Part 2</a:t>
            </a:r>
            <a:r>
              <a:rPr lang="en-US" sz="1500" dirty="0">
                <a:latin typeface="Arial Narrow" panose="020B0606020202030204" pitchFamily="34" charset="0"/>
                <a:cs typeface="Arial" panose="020B0604020202020204" pitchFamily="34" charset="0"/>
              </a:rPr>
              <a:t>. Geneva: WHO. </a:t>
            </a:r>
            <a:endParaRPr lang="de-DE" sz="1500" dirty="0">
              <a:latin typeface="Arial Narrow" panose="020B0606020202030204" pitchFamily="34" charset="0"/>
              <a:cs typeface="Arial" panose="020B0604020202020204" pitchFamily="34" charset="0"/>
            </a:endParaRPr>
          </a:p>
          <a:p>
            <a:pPr marL="269875" indent="-269875">
              <a:spcBef>
                <a:spcPts val="300"/>
              </a:spcBef>
            </a:pPr>
            <a:r>
              <a:rPr lang="de-DE" sz="1500" dirty="0">
                <a:latin typeface="Arial Narrow" panose="020B0606020202030204" pitchFamily="34" charset="0"/>
                <a:cs typeface="Arial" panose="020B0604020202020204" pitchFamily="34" charset="0"/>
              </a:rPr>
              <a:t>DIMDI (2005). </a:t>
            </a:r>
            <a:r>
              <a:rPr lang="de-DE" sz="1500" i="1" dirty="0">
                <a:latin typeface="Arial Narrow" panose="020B0606020202030204" pitchFamily="34" charset="0"/>
                <a:cs typeface="Arial" panose="020B0604020202020204" pitchFamily="34" charset="0"/>
              </a:rPr>
              <a:t>Internationale Klassifikation der Funktionsfähigkeit, Behinderung und Gesundheit</a:t>
            </a:r>
            <a:r>
              <a:rPr lang="de-DE" sz="1500" dirty="0">
                <a:latin typeface="Arial Narrow" panose="020B0606020202030204" pitchFamily="34" charset="0"/>
                <a:cs typeface="Arial" panose="020B0604020202020204" pitchFamily="34" charset="0"/>
              </a:rPr>
              <a:t>. Köln: DIMDI. Verfügbar unter: www.dimdi.de/static/de/klassifikationen/icf/icfhtml2005/</a:t>
            </a:r>
          </a:p>
          <a:p>
            <a:pPr marL="269875" indent="-269875">
              <a:spcBef>
                <a:spcPts val="300"/>
              </a:spcBef>
            </a:pPr>
            <a:r>
              <a:rPr lang="de-DE" sz="1500" dirty="0">
                <a:latin typeface="Arial Narrow" panose="020B0606020202030204" pitchFamily="34" charset="0"/>
              </a:rPr>
              <a:t>Faltermaier, T.  (2018). Salutogenese und Ressourcenorientierung. In: C.-W. Kohlmann, C. Salewski &amp; Wirtz, M. A. (Hrsg.): </a:t>
            </a:r>
            <a:r>
              <a:rPr lang="de-DE" sz="1500" i="1" dirty="0">
                <a:latin typeface="Arial Narrow" panose="020B0606020202030204" pitchFamily="34" charset="0"/>
              </a:rPr>
              <a:t>Psychologie in der Gesundheitsförderung (S. 85-98)</a:t>
            </a:r>
            <a:r>
              <a:rPr lang="de-DE" sz="1500" dirty="0">
                <a:latin typeface="Arial Narrow" panose="020B0606020202030204" pitchFamily="34" charset="0"/>
              </a:rPr>
              <a:t>. Bern: Hogrefe.</a:t>
            </a:r>
          </a:p>
          <a:p>
            <a:pPr marL="269875" indent="-269875">
              <a:spcBef>
                <a:spcPts val="300"/>
              </a:spcBef>
            </a:pPr>
            <a:r>
              <a:rPr lang="de-DE" sz="1500" dirty="0">
                <a:latin typeface="Arial Narrow" panose="020B0606020202030204" pitchFamily="34" charset="0"/>
              </a:rPr>
              <a:t>Faltermaier, T., &amp; Lessing, N. (2022). Coping. In M. A. Wirtz (Hrsg.): </a:t>
            </a:r>
            <a:r>
              <a:rPr lang="de-DE" sz="1500" i="1" dirty="0">
                <a:latin typeface="Arial Narrow" panose="020B0606020202030204" pitchFamily="34" charset="0"/>
              </a:rPr>
              <a:t>Dorsch Lexikon der Psychologie</a:t>
            </a:r>
            <a:r>
              <a:rPr lang="de-DE" sz="1500" dirty="0">
                <a:latin typeface="Arial Narrow" panose="020B0606020202030204" pitchFamily="34" charset="0"/>
              </a:rPr>
              <a:t>. Bern: Hogrefe. </a:t>
            </a:r>
            <a:r>
              <a:rPr lang="de-DE" sz="1500" dirty="0" err="1">
                <a:latin typeface="Arial Narrow" panose="020B0606020202030204" pitchFamily="34" charset="0"/>
              </a:rPr>
              <a:t>Retrieved</a:t>
            </a:r>
            <a:r>
              <a:rPr lang="de-DE" sz="1500" dirty="0">
                <a:latin typeface="Arial Narrow" panose="020B0606020202030204" pitchFamily="34" charset="0"/>
              </a:rPr>
              <a:t> </a:t>
            </a:r>
            <a:r>
              <a:rPr lang="de-DE" sz="1500" dirty="0" err="1">
                <a:latin typeface="Arial Narrow" panose="020B0606020202030204" pitchFamily="34" charset="0"/>
              </a:rPr>
              <a:t>from</a:t>
            </a:r>
            <a:r>
              <a:rPr lang="de-DE" sz="1500" dirty="0">
                <a:latin typeface="Arial Narrow" panose="020B0606020202030204" pitchFamily="34" charset="0"/>
              </a:rPr>
              <a:t>: https://dorsch.hogrefe.com/stichwort/coping</a:t>
            </a:r>
          </a:p>
          <a:p>
            <a:pPr marL="269875" indent="-269875">
              <a:spcBef>
                <a:spcPts val="300"/>
              </a:spcBef>
            </a:pPr>
            <a:r>
              <a:rPr lang="de-DE" sz="1500" dirty="0">
                <a:latin typeface="Arial Narrow" panose="020B0606020202030204" pitchFamily="34" charset="0"/>
              </a:rPr>
              <a:t>Meyer, T., Bengel, J. &amp; Wirtz, M. A (2022). Definitionen der Rehabilitation und zentrale Begriffe. In T. Meyer, J. Bengel &amp; M. A. Wirtz (Hrsg.): </a:t>
            </a:r>
            <a:r>
              <a:rPr lang="de-DE" sz="1500" i="1" dirty="0">
                <a:latin typeface="Arial Narrow" panose="020B0606020202030204" pitchFamily="34" charset="0"/>
              </a:rPr>
              <a:t>Lehrbuch Rehabilitationswissenschaften (S. 31-44)</a:t>
            </a:r>
            <a:r>
              <a:rPr lang="de-DE" sz="1500" dirty="0">
                <a:latin typeface="Arial Narrow" panose="020B0606020202030204" pitchFamily="34" charset="0"/>
              </a:rPr>
              <a:t>. Bern: Hogrefe.</a:t>
            </a:r>
          </a:p>
          <a:p>
            <a:pPr marL="269875" indent="-269875">
              <a:spcBef>
                <a:spcPts val="300"/>
              </a:spcBef>
            </a:pPr>
            <a:r>
              <a:rPr lang="de-DE" sz="1500" dirty="0">
                <a:latin typeface="Arial Narrow" panose="020B0606020202030204" pitchFamily="34" charset="0"/>
              </a:rPr>
              <a:t>Salewski, C. &amp; </a:t>
            </a:r>
            <a:r>
              <a:rPr lang="de-DE" sz="1500" dirty="0" err="1">
                <a:latin typeface="Arial Narrow" panose="020B0606020202030204" pitchFamily="34" charset="0"/>
              </a:rPr>
              <a:t>Opwis</a:t>
            </a:r>
            <a:r>
              <a:rPr lang="de-DE" sz="1500" dirty="0">
                <a:latin typeface="Arial Narrow" panose="020B0606020202030204" pitchFamily="34" charset="0"/>
              </a:rPr>
              <a:t>, M. (2018). Gesundheitsbezogenes Verhalten. In C.-W. Kohlmann, C. Salewski &amp; Wirtz, M. A. (Hrsg.): Psychologie in der Gesundheitsförderung (S. 31-44). Bern: Hogrefe.</a:t>
            </a:r>
          </a:p>
          <a:p>
            <a:pPr marL="269875" indent="-269875">
              <a:spcBef>
                <a:spcPts val="300"/>
              </a:spcBef>
            </a:pPr>
            <a:r>
              <a:rPr lang="de-DE" altLang="de-DE" sz="1500" dirty="0">
                <a:solidFill>
                  <a:srgbClr val="000000"/>
                </a:solidFill>
                <a:latin typeface="Arial Narrow" panose="020B0606020202030204" pitchFamily="34" charset="0"/>
              </a:rPr>
              <a:t>Schwarzer, R. (1996). </a:t>
            </a:r>
            <a:r>
              <a:rPr lang="de-DE" altLang="de-DE" sz="1500" i="1" dirty="0">
                <a:solidFill>
                  <a:srgbClr val="000000"/>
                </a:solidFill>
                <a:latin typeface="Arial Narrow" panose="020B0606020202030204" pitchFamily="34" charset="0"/>
              </a:rPr>
              <a:t>Psychologie des Gesundheitsverhaltens</a:t>
            </a:r>
            <a:r>
              <a:rPr lang="de-DE" altLang="de-DE" sz="1500" dirty="0">
                <a:solidFill>
                  <a:srgbClr val="000000"/>
                </a:solidFill>
                <a:latin typeface="Arial Narrow" panose="020B0606020202030204" pitchFamily="34" charset="0"/>
              </a:rPr>
              <a:t>. Göttingen: Hogrefe.</a:t>
            </a:r>
            <a:endParaRPr lang="de-DE" sz="1500" dirty="0">
              <a:latin typeface="Arial Narrow" panose="020B0606020202030204" pitchFamily="34" charset="0"/>
            </a:endParaRPr>
          </a:p>
          <a:p>
            <a:pPr marL="269875" indent="-269875">
              <a:spcBef>
                <a:spcPts val="300"/>
              </a:spcBef>
            </a:pPr>
            <a:r>
              <a:rPr lang="de-DE" sz="1500" dirty="0">
                <a:latin typeface="Arial Narrow" panose="020B0606020202030204" pitchFamily="34" charset="0"/>
              </a:rPr>
              <a:t>Warnke, A. &amp; </a:t>
            </a:r>
            <a:r>
              <a:rPr lang="de-DE" sz="1500" dirty="0" err="1">
                <a:latin typeface="Arial Narrow" panose="020B0606020202030204" pitchFamily="34" charset="0"/>
              </a:rPr>
              <a:t>Meierjürgen</a:t>
            </a:r>
            <a:r>
              <a:rPr lang="de-DE" sz="1500" dirty="0">
                <a:latin typeface="Arial Narrow" panose="020B0606020202030204" pitchFamily="34" charset="0"/>
              </a:rPr>
              <a:t>, R. (2018).  Empowerment. In: C.-W. Kohlmann, C. Salewski &amp; Wirtz, M. A. (Hrsg.): </a:t>
            </a:r>
            <a:r>
              <a:rPr lang="de-DE" sz="1500" i="1" dirty="0">
                <a:latin typeface="Arial Narrow" panose="020B0606020202030204" pitchFamily="34" charset="0"/>
              </a:rPr>
              <a:t>Psychologie in der Gesundheitsförderung (S. 141-154)</a:t>
            </a:r>
            <a:r>
              <a:rPr lang="de-DE" sz="1500" dirty="0">
                <a:latin typeface="Arial Narrow" panose="020B0606020202030204" pitchFamily="34" charset="0"/>
              </a:rPr>
              <a:t>. Bern: Hogrefe.</a:t>
            </a:r>
          </a:p>
          <a:p>
            <a:pPr marL="269875" indent="-269875">
              <a:spcBef>
                <a:spcPts val="300"/>
              </a:spcBef>
            </a:pPr>
            <a:r>
              <a:rPr lang="en-US" sz="1500" b="0" i="0" dirty="0">
                <a:solidFill>
                  <a:srgbClr val="242021"/>
                </a:solidFill>
                <a:effectLst/>
                <a:latin typeface="Arial Narrow" panose="020B0606020202030204" pitchFamily="34" charset="0"/>
              </a:rPr>
              <a:t>Werner, E. E. &amp; Smith, R. S. (1982). </a:t>
            </a:r>
            <a:r>
              <a:rPr lang="en-US" sz="1500" b="0" i="1" dirty="0">
                <a:solidFill>
                  <a:srgbClr val="242021"/>
                </a:solidFill>
                <a:effectLst/>
                <a:latin typeface="Arial Narrow" panose="020B0606020202030204" pitchFamily="34" charset="0"/>
              </a:rPr>
              <a:t>Vulnerable but invincible: A longitudinal study of resilient children and youth</a:t>
            </a:r>
            <a:r>
              <a:rPr lang="en-US" sz="1500" b="0" i="0" dirty="0">
                <a:solidFill>
                  <a:srgbClr val="242021"/>
                </a:solidFill>
                <a:effectLst/>
                <a:latin typeface="Arial Narrow" panose="020B0606020202030204" pitchFamily="34" charset="0"/>
              </a:rPr>
              <a:t>. New York, NY: McGraw-Hill.</a:t>
            </a:r>
            <a:r>
              <a:rPr lang="en-US" sz="1500" dirty="0">
                <a:latin typeface="Arial Narrow" panose="020B0606020202030204" pitchFamily="34" charset="0"/>
              </a:rPr>
              <a:t> </a:t>
            </a:r>
            <a:endParaRPr lang="de-DE" sz="1500" dirty="0">
              <a:latin typeface="Arial Narrow" panose="020B0606020202030204" pitchFamily="34" charset="0"/>
            </a:endParaRPr>
          </a:p>
          <a:p>
            <a:pPr marL="269875" indent="-269875">
              <a:spcBef>
                <a:spcPts val="300"/>
              </a:spcBef>
            </a:pPr>
            <a:r>
              <a:rPr lang="de-DE" sz="1500" dirty="0">
                <a:latin typeface="Arial Narrow" panose="020B0606020202030204" pitchFamily="34" charset="0"/>
              </a:rPr>
              <a:t>Wirtz, M. Kohlmann, C.-W. &amp; Salewski, C. (2018). Gesundheitsförderung und Prävention – die psychologische Perspektive. In: C.-W. Kohlmann, C. Salewski &amp; Wirtz, M. A. (Hrsg.): </a:t>
            </a:r>
            <a:r>
              <a:rPr lang="de-DE" sz="1500" i="1" dirty="0">
                <a:latin typeface="Arial Narrow" panose="020B0606020202030204" pitchFamily="34" charset="0"/>
              </a:rPr>
              <a:t>Psychologie in der Gesundheitsförderung (S. 13-28)</a:t>
            </a:r>
            <a:r>
              <a:rPr lang="de-DE" sz="1500" dirty="0">
                <a:latin typeface="Arial Narrow" panose="020B0606020202030204" pitchFamily="34" charset="0"/>
              </a:rPr>
              <a:t>. Bern: Hogrefe.</a:t>
            </a:r>
          </a:p>
          <a:p>
            <a:pPr marL="269875" indent="-269875">
              <a:spcBef>
                <a:spcPts val="300"/>
              </a:spcBef>
            </a:pPr>
            <a:r>
              <a:rPr lang="en-US" sz="1500" b="0" i="0" dirty="0">
                <a:solidFill>
                  <a:srgbClr val="242021"/>
                </a:solidFill>
                <a:effectLst/>
                <a:latin typeface="Arial Narrow" panose="020B0606020202030204" pitchFamily="34" charset="0"/>
              </a:rPr>
              <a:t>World Health Organization (1948). World Health Organization. </a:t>
            </a:r>
            <a:r>
              <a:rPr lang="en-US" sz="1500" b="0" i="1" dirty="0">
                <a:solidFill>
                  <a:srgbClr val="242021"/>
                </a:solidFill>
                <a:effectLst/>
                <a:latin typeface="Arial Narrow" panose="020B0606020202030204" pitchFamily="34" charset="0"/>
              </a:rPr>
              <a:t>British Medical Journal, 2</a:t>
            </a:r>
            <a:r>
              <a:rPr lang="en-US" sz="1500" b="0" i="0" dirty="0">
                <a:solidFill>
                  <a:srgbClr val="242021"/>
                </a:solidFill>
                <a:effectLst/>
                <a:latin typeface="Arial Narrow" panose="020B0606020202030204" pitchFamily="34" charset="0"/>
              </a:rPr>
              <a:t>, 302-303.</a:t>
            </a:r>
            <a:r>
              <a:rPr lang="en-US" sz="1500" dirty="0">
                <a:latin typeface="Arial Narrow" panose="020B0606020202030204" pitchFamily="34" charset="0"/>
              </a:rPr>
              <a:t> </a:t>
            </a:r>
          </a:p>
          <a:p>
            <a:pPr marL="269875" indent="-269875">
              <a:spcBef>
                <a:spcPts val="300"/>
              </a:spcBef>
            </a:pPr>
            <a:r>
              <a:rPr lang="de-DE" sz="1500" dirty="0">
                <a:solidFill>
                  <a:srgbClr val="242021"/>
                </a:solidFill>
                <a:latin typeface="Arial Narrow" panose="020B0606020202030204" pitchFamily="34" charset="0"/>
              </a:rPr>
              <a:t>World Health </a:t>
            </a:r>
            <a:r>
              <a:rPr lang="de-DE" sz="1500" dirty="0" err="1">
                <a:solidFill>
                  <a:srgbClr val="242021"/>
                </a:solidFill>
                <a:latin typeface="Arial Narrow" panose="020B0606020202030204" pitchFamily="34" charset="0"/>
              </a:rPr>
              <a:t>Organization</a:t>
            </a:r>
            <a:r>
              <a:rPr lang="de-DE" sz="1500" dirty="0">
                <a:solidFill>
                  <a:srgbClr val="242021"/>
                </a:solidFill>
                <a:latin typeface="Arial Narrow" panose="020B0606020202030204" pitchFamily="34" charset="0"/>
              </a:rPr>
              <a:t> (1986). </a:t>
            </a:r>
            <a:r>
              <a:rPr lang="de-DE" sz="1500" i="1" dirty="0">
                <a:solidFill>
                  <a:srgbClr val="242021"/>
                </a:solidFill>
                <a:latin typeface="Arial Narrow" panose="020B0606020202030204" pitchFamily="34" charset="0"/>
              </a:rPr>
              <a:t>Ottawa-Charta zur Gesundheitsförderung</a:t>
            </a:r>
            <a:r>
              <a:rPr lang="de-DE" sz="1500" dirty="0">
                <a:solidFill>
                  <a:srgbClr val="242021"/>
                </a:solidFill>
                <a:latin typeface="Arial Narrow" panose="020B0606020202030204" pitchFamily="34" charset="0"/>
              </a:rPr>
              <a:t>. Kopenhagen: WHO. </a:t>
            </a:r>
          </a:p>
        </p:txBody>
      </p:sp>
      <p:pic>
        <p:nvPicPr>
          <p:cNvPr id="2" name="Grafik 1">
            <a:extLst>
              <a:ext uri="{FF2B5EF4-FFF2-40B4-BE49-F238E27FC236}">
                <a16:creationId xmlns:a16="http://schemas.microsoft.com/office/drawing/2014/main" id="{1A3E713E-EDB8-FBA4-6ABB-D1483B1AA24C}"/>
              </a:ext>
            </a:extLst>
          </p:cNvPr>
          <p:cNvPicPr>
            <a:picLocks noChangeAspect="1"/>
          </p:cNvPicPr>
          <p:nvPr/>
        </p:nvPicPr>
        <p:blipFill rotWithShape="1">
          <a:blip r:embed="rId2"/>
          <a:srcRect t="22685"/>
          <a:stretch/>
        </p:blipFill>
        <p:spPr>
          <a:xfrm>
            <a:off x="9933748" y="5951684"/>
            <a:ext cx="2201825" cy="1134897"/>
          </a:xfrm>
          <a:prstGeom prst="rect">
            <a:avLst/>
          </a:prstGeom>
        </p:spPr>
      </p:pic>
      <p:sp>
        <p:nvSpPr>
          <p:cNvPr id="3" name="Rechteck 2">
            <a:extLst>
              <a:ext uri="{FF2B5EF4-FFF2-40B4-BE49-F238E27FC236}">
                <a16:creationId xmlns:a16="http://schemas.microsoft.com/office/drawing/2014/main" id="{F6AE127F-D357-2428-58D7-A133872D9C3E}"/>
              </a:ext>
            </a:extLst>
          </p:cNvPr>
          <p:cNvSpPr/>
          <p:nvPr/>
        </p:nvSpPr>
        <p:spPr>
          <a:xfrm>
            <a:off x="17418" y="6220378"/>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ECF4D52F-09CB-08E7-0D4E-CFCD1DAB78E2}"/>
              </a:ext>
            </a:extLst>
          </p:cNvPr>
          <p:cNvSpPr txBox="1"/>
          <p:nvPr/>
        </p:nvSpPr>
        <p:spPr>
          <a:xfrm>
            <a:off x="6937" y="6220378"/>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6" name="Textfeld 5">
            <a:extLst>
              <a:ext uri="{FF2B5EF4-FFF2-40B4-BE49-F238E27FC236}">
                <a16:creationId xmlns:a16="http://schemas.microsoft.com/office/drawing/2014/main" id="{59B7BF6A-60E8-26B9-5238-96B8303D2385}"/>
              </a:ext>
            </a:extLst>
          </p:cNvPr>
          <p:cNvSpPr txBox="1"/>
          <p:nvPr/>
        </p:nvSpPr>
        <p:spPr>
          <a:xfrm>
            <a:off x="4259505" y="6220378"/>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Tree>
    <p:extLst>
      <p:ext uri="{BB962C8B-B14F-4D97-AF65-F5344CB8AC3E}">
        <p14:creationId xmlns:p14="http://schemas.microsoft.com/office/powerpoint/2010/main" val="398336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6C03B1-6987-EC71-1CC6-62CDB20123AD}"/>
              </a:ext>
            </a:extLst>
          </p:cNvPr>
          <p:cNvSpPr>
            <a:spLocks noGrp="1"/>
          </p:cNvSpPr>
          <p:nvPr>
            <p:ph type="title"/>
          </p:nvPr>
        </p:nvSpPr>
        <p:spPr/>
        <p:txBody>
          <a:bodyPr/>
          <a:lstStyle/>
          <a:p>
            <a:r>
              <a:rPr lang="de-DE" b="1" dirty="0">
                <a:solidFill>
                  <a:schemeClr val="accent1"/>
                </a:solidFill>
                <a:latin typeface="Arial Black" panose="020B0A04020102020204" pitchFamily="34" charset="0"/>
              </a:rPr>
              <a:t>Gesundheitsdefinition der WHO</a:t>
            </a:r>
          </a:p>
        </p:txBody>
      </p:sp>
      <p:sp>
        <p:nvSpPr>
          <p:cNvPr id="4" name="Rechteck 3">
            <a:extLst>
              <a:ext uri="{FF2B5EF4-FFF2-40B4-BE49-F238E27FC236}">
                <a16:creationId xmlns:a16="http://schemas.microsoft.com/office/drawing/2014/main" id="{C344269C-21F9-134B-C496-C30894919710}"/>
              </a:ext>
            </a:extLst>
          </p:cNvPr>
          <p:cNvSpPr/>
          <p:nvPr/>
        </p:nvSpPr>
        <p:spPr>
          <a:xfrm>
            <a:off x="0" y="6211669"/>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638B5EE-0267-F932-F759-E27E377E45E1}"/>
              </a:ext>
            </a:extLst>
          </p:cNvPr>
          <p:cNvSpPr txBox="1"/>
          <p:nvPr/>
        </p:nvSpPr>
        <p:spPr>
          <a:xfrm>
            <a:off x="-1772" y="6211669"/>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6" name="Textfeld 5">
            <a:extLst>
              <a:ext uri="{FF2B5EF4-FFF2-40B4-BE49-F238E27FC236}">
                <a16:creationId xmlns:a16="http://schemas.microsoft.com/office/drawing/2014/main" id="{DA9747F7-0D04-A4E7-A551-ADCDF377A8C1}"/>
              </a:ext>
            </a:extLst>
          </p:cNvPr>
          <p:cNvSpPr txBox="1"/>
          <p:nvPr/>
        </p:nvSpPr>
        <p:spPr>
          <a:xfrm>
            <a:off x="4224669" y="6211669"/>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pic>
        <p:nvPicPr>
          <p:cNvPr id="7" name="Grafik 6">
            <a:extLst>
              <a:ext uri="{FF2B5EF4-FFF2-40B4-BE49-F238E27FC236}">
                <a16:creationId xmlns:a16="http://schemas.microsoft.com/office/drawing/2014/main" id="{BCA36691-5345-81FD-7BED-29169F19DE1B}"/>
              </a:ext>
            </a:extLst>
          </p:cNvPr>
          <p:cNvPicPr>
            <a:picLocks noChangeAspect="1"/>
          </p:cNvPicPr>
          <p:nvPr/>
        </p:nvPicPr>
        <p:blipFill>
          <a:blip r:embed="rId2"/>
          <a:stretch>
            <a:fillRect/>
          </a:stretch>
        </p:blipFill>
        <p:spPr>
          <a:xfrm>
            <a:off x="9898912" y="5609989"/>
            <a:ext cx="2201825" cy="1467883"/>
          </a:xfrm>
          <a:prstGeom prst="rect">
            <a:avLst/>
          </a:prstGeom>
        </p:spPr>
      </p:pic>
      <p:sp>
        <p:nvSpPr>
          <p:cNvPr id="9" name="Inhaltsplatzhalter 2">
            <a:extLst>
              <a:ext uri="{FF2B5EF4-FFF2-40B4-BE49-F238E27FC236}">
                <a16:creationId xmlns:a16="http://schemas.microsoft.com/office/drawing/2014/main" id="{D901D991-3675-9022-8FE2-D47788F7E9BF}"/>
              </a:ext>
            </a:extLst>
          </p:cNvPr>
          <p:cNvSpPr>
            <a:spLocks noGrp="1"/>
          </p:cNvSpPr>
          <p:nvPr>
            <p:ph idx="1"/>
          </p:nvPr>
        </p:nvSpPr>
        <p:spPr>
          <a:xfrm>
            <a:off x="838199" y="1556175"/>
            <a:ext cx="10985205" cy="4351338"/>
          </a:xfrm>
        </p:spPr>
        <p:txBody>
          <a:bodyPr>
            <a:normAutofit fontScale="92500" lnSpcReduction="10000"/>
          </a:bodyPr>
          <a:lstStyle/>
          <a:p>
            <a:pPr marL="0" indent="0">
              <a:lnSpc>
                <a:spcPct val="120000"/>
              </a:lnSpc>
              <a:buNone/>
            </a:pPr>
            <a:r>
              <a:rPr lang="de-DE" sz="3500" b="0" i="0" dirty="0">
                <a:solidFill>
                  <a:srgbClr val="242021"/>
                </a:solidFill>
                <a:effectLst/>
                <a:latin typeface="Arial" panose="020B0604020202020204" pitchFamily="34" charset="0"/>
                <a:cs typeface="Arial" panose="020B0604020202020204" pitchFamily="34" charset="0"/>
              </a:rPr>
              <a:t>„Gesundheit is</a:t>
            </a:r>
            <a:r>
              <a:rPr lang="de-DE" sz="3500" dirty="0">
                <a:solidFill>
                  <a:srgbClr val="242021"/>
                </a:solidFill>
                <a:latin typeface="Arial" panose="020B0604020202020204" pitchFamily="34" charset="0"/>
                <a:cs typeface="Arial" panose="020B0604020202020204" pitchFamily="34" charset="0"/>
              </a:rPr>
              <a:t>t </a:t>
            </a:r>
            <a:r>
              <a:rPr lang="de-DE" sz="3500" b="0" i="0" dirty="0">
                <a:solidFill>
                  <a:srgbClr val="242021"/>
                </a:solidFill>
                <a:effectLst/>
                <a:latin typeface="Arial" panose="020B0604020202020204" pitchFamily="34" charset="0"/>
                <a:cs typeface="Arial" panose="020B0604020202020204" pitchFamily="34" charset="0"/>
              </a:rPr>
              <a:t>ein Zustand vollkommenen körperlichen, psychischen und sozialen Wohlbefindens und nicht allein das Freisein von Krankheit und Gebrechen.“ [WHO, 1948</a:t>
            </a:r>
            <a:r>
              <a:rPr lang="de-DE" sz="3500" dirty="0">
                <a:solidFill>
                  <a:srgbClr val="242021"/>
                </a:solidFill>
                <a:latin typeface="Arial" panose="020B0604020202020204" pitchFamily="34" charset="0"/>
                <a:cs typeface="Arial" panose="020B0604020202020204" pitchFamily="34" charset="0"/>
              </a:rPr>
              <a:t>]</a:t>
            </a:r>
            <a:endParaRPr lang="de-DE" sz="3500" b="0" i="0" dirty="0">
              <a:solidFill>
                <a:srgbClr val="242021"/>
              </a:solidFill>
              <a:effectLst/>
              <a:latin typeface="Arial" panose="020B0604020202020204" pitchFamily="34" charset="0"/>
              <a:cs typeface="Arial" panose="020B0604020202020204" pitchFamily="34" charset="0"/>
            </a:endParaRPr>
          </a:p>
          <a:p>
            <a:pPr marL="0" indent="0">
              <a:buNone/>
            </a:pPr>
            <a:endParaRPr lang="de-DE" sz="1800" b="0" i="0" dirty="0">
              <a:solidFill>
                <a:srgbClr val="242021"/>
              </a:solidFill>
              <a:effectLst/>
              <a:latin typeface="AkkuratPro-Light"/>
            </a:endParaRPr>
          </a:p>
          <a:p>
            <a:pPr>
              <a:buFont typeface="Wingdings" panose="05000000000000000000" pitchFamily="2" charset="2"/>
              <a:buChar char="è"/>
            </a:pPr>
            <a:r>
              <a:rPr lang="de-DE" sz="3500" b="0" i="0" dirty="0">
                <a:solidFill>
                  <a:srgbClr val="242021"/>
                </a:solidFill>
                <a:effectLst/>
                <a:latin typeface="Arial" panose="020B0604020202020204" pitchFamily="34" charset="0"/>
                <a:cs typeface="Arial" panose="020B0604020202020204" pitchFamily="34" charset="0"/>
              </a:rPr>
              <a:t> Gesundheit als positives Konstrukt</a:t>
            </a:r>
          </a:p>
          <a:p>
            <a:pPr>
              <a:buFont typeface="Wingdings" panose="05000000000000000000" pitchFamily="2" charset="2"/>
              <a:buChar char="è"/>
            </a:pPr>
            <a:r>
              <a:rPr lang="de-DE" sz="3500" b="0" i="0" dirty="0">
                <a:solidFill>
                  <a:srgbClr val="242021"/>
                </a:solidFill>
                <a:effectLst/>
                <a:latin typeface="Arial" panose="020B0604020202020204" pitchFamily="34" charset="0"/>
                <a:cs typeface="Arial" panose="020B0604020202020204" pitchFamily="34" charset="0"/>
              </a:rPr>
              <a:t> Gesundheit als subjektiv wahrgenommener Zustand</a:t>
            </a:r>
          </a:p>
          <a:p>
            <a:pPr>
              <a:buFont typeface="Wingdings" panose="05000000000000000000" pitchFamily="2" charset="2"/>
              <a:buChar char="è"/>
            </a:pPr>
            <a:r>
              <a:rPr lang="de-DE" sz="3500" dirty="0">
                <a:solidFill>
                  <a:srgbClr val="242021"/>
                </a:solidFill>
                <a:latin typeface="Arial" panose="020B0604020202020204" pitchFamily="34" charset="0"/>
                <a:cs typeface="Arial" panose="020B0604020202020204" pitchFamily="34" charset="0"/>
              </a:rPr>
              <a:t> Gesundheit als Idealzustand</a:t>
            </a:r>
          </a:p>
          <a:p>
            <a:pPr>
              <a:buFont typeface="Wingdings" panose="05000000000000000000" pitchFamily="2" charset="2"/>
              <a:buChar char="è"/>
            </a:pPr>
            <a:r>
              <a:rPr lang="de-DE" sz="3500" b="0" i="0" dirty="0">
                <a:solidFill>
                  <a:srgbClr val="242021"/>
                </a:solidFill>
                <a:effectLst/>
                <a:latin typeface="Arial" panose="020B0604020202020204" pitchFamily="34" charset="0"/>
                <a:cs typeface="Arial" panose="020B0604020202020204" pitchFamily="34" charset="0"/>
              </a:rPr>
              <a:t> Gesundheit als multidimensionales Konstrukt</a:t>
            </a:r>
          </a:p>
          <a:p>
            <a:pPr>
              <a:buFont typeface="Wingdings" panose="05000000000000000000" pitchFamily="2" charset="2"/>
              <a:buChar char="è"/>
            </a:pPr>
            <a:endParaRPr lang="de-DE" sz="4500" b="0" i="0" dirty="0">
              <a:solidFill>
                <a:srgbClr val="242021"/>
              </a:solidFill>
              <a:effectLst/>
              <a:latin typeface="Arial" panose="020B0604020202020204" pitchFamily="34" charset="0"/>
              <a:cs typeface="Arial" panose="020B0604020202020204" pitchFamily="34" charset="0"/>
            </a:endParaRPr>
          </a:p>
          <a:p>
            <a:pPr marL="0" indent="0">
              <a:buNone/>
            </a:pPr>
            <a:endParaRPr lang="de-DE" sz="1800" dirty="0">
              <a:solidFill>
                <a:srgbClr val="242021"/>
              </a:solidFill>
              <a:latin typeface="AkkuratPro-Light"/>
            </a:endParaRPr>
          </a:p>
          <a:p>
            <a:pPr marL="0" indent="0">
              <a:buNone/>
            </a:pPr>
            <a:endParaRPr lang="de-DE" dirty="0"/>
          </a:p>
        </p:txBody>
      </p:sp>
    </p:spTree>
    <p:extLst>
      <p:ext uri="{BB962C8B-B14F-4D97-AF65-F5344CB8AC3E}">
        <p14:creationId xmlns:p14="http://schemas.microsoft.com/office/powerpoint/2010/main" val="161627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a:extLst>
              <a:ext uri="{FF2B5EF4-FFF2-40B4-BE49-F238E27FC236}">
                <a16:creationId xmlns:a16="http://schemas.microsoft.com/office/drawing/2014/main" id="{780202C2-3ECC-2EC6-A9A5-ACEE7F09FC0E}"/>
              </a:ext>
            </a:extLst>
          </p:cNvPr>
          <p:cNvPicPr>
            <a:picLocks noChangeAspect="1"/>
          </p:cNvPicPr>
          <p:nvPr/>
        </p:nvPicPr>
        <p:blipFill rotWithShape="1">
          <a:blip r:embed="rId2"/>
          <a:srcRect t="22685"/>
          <a:stretch/>
        </p:blipFill>
        <p:spPr>
          <a:xfrm>
            <a:off x="9898912" y="5942975"/>
            <a:ext cx="2201825" cy="1134897"/>
          </a:xfrm>
          <a:prstGeom prst="rect">
            <a:avLst/>
          </a:prstGeom>
        </p:spPr>
      </p:pic>
      <p:sp>
        <p:nvSpPr>
          <p:cNvPr id="4" name="Textfeld 3">
            <a:extLst>
              <a:ext uri="{FF2B5EF4-FFF2-40B4-BE49-F238E27FC236}">
                <a16:creationId xmlns:a16="http://schemas.microsoft.com/office/drawing/2014/main" id="{D0DA4DEF-F2E6-3B5A-4F6A-1177329C94E0}"/>
              </a:ext>
            </a:extLst>
          </p:cNvPr>
          <p:cNvSpPr txBox="1"/>
          <p:nvPr/>
        </p:nvSpPr>
        <p:spPr>
          <a:xfrm>
            <a:off x="2083244" y="123663"/>
            <a:ext cx="6272871" cy="461665"/>
          </a:xfrm>
          <a:prstGeom prst="rect">
            <a:avLst/>
          </a:prstGeom>
          <a:noFill/>
        </p:spPr>
        <p:txBody>
          <a:bodyPr wrap="none" rtlCol="0">
            <a:spAutoFit/>
          </a:bodyPr>
          <a:lstStyle/>
          <a:p>
            <a:r>
              <a:rPr lang="de-DE" sz="2400" b="1" dirty="0"/>
              <a:t>Gesund:</a:t>
            </a:r>
            <a:r>
              <a:rPr lang="de-DE" sz="2400" dirty="0"/>
              <a:t> 			ja 		nein</a:t>
            </a:r>
          </a:p>
        </p:txBody>
      </p:sp>
      <p:sp>
        <p:nvSpPr>
          <p:cNvPr id="5" name="Rechteck 4">
            <a:extLst>
              <a:ext uri="{FF2B5EF4-FFF2-40B4-BE49-F238E27FC236}">
                <a16:creationId xmlns:a16="http://schemas.microsoft.com/office/drawing/2014/main" id="{A3433AF0-6248-AE64-0497-0E688364E83A}"/>
              </a:ext>
            </a:extLst>
          </p:cNvPr>
          <p:cNvSpPr/>
          <p:nvPr/>
        </p:nvSpPr>
        <p:spPr>
          <a:xfrm>
            <a:off x="5177169" y="167811"/>
            <a:ext cx="320512" cy="3110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5E6AC760-AE1D-A07C-07DA-776AF3D19C2D}"/>
              </a:ext>
            </a:extLst>
          </p:cNvPr>
          <p:cNvSpPr/>
          <p:nvPr/>
        </p:nvSpPr>
        <p:spPr>
          <a:xfrm>
            <a:off x="7153656" y="167811"/>
            <a:ext cx="320512" cy="3110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691A74B1-C34D-F062-D502-1B62EA4F06C4}"/>
              </a:ext>
            </a:extLst>
          </p:cNvPr>
          <p:cNvSpPr txBox="1"/>
          <p:nvPr/>
        </p:nvSpPr>
        <p:spPr>
          <a:xfrm>
            <a:off x="2092198" y="777015"/>
            <a:ext cx="3877985" cy="523220"/>
          </a:xfrm>
          <a:prstGeom prst="rect">
            <a:avLst/>
          </a:prstGeom>
          <a:noFill/>
        </p:spPr>
        <p:txBody>
          <a:bodyPr wrap="none" rtlCol="0">
            <a:spAutoFit/>
          </a:bodyPr>
          <a:lstStyle/>
          <a:p>
            <a:r>
              <a:rPr lang="de-DE" sz="2400" b="1" dirty="0"/>
              <a:t>Gesund: </a:t>
            </a:r>
            <a:r>
              <a:rPr lang="de-DE" sz="2800" dirty="0"/>
              <a:t>			</a:t>
            </a:r>
          </a:p>
        </p:txBody>
      </p:sp>
      <p:sp>
        <p:nvSpPr>
          <p:cNvPr id="8" name="Rechteck 7">
            <a:extLst>
              <a:ext uri="{FF2B5EF4-FFF2-40B4-BE49-F238E27FC236}">
                <a16:creationId xmlns:a16="http://schemas.microsoft.com/office/drawing/2014/main" id="{32139822-EFD7-0D13-4DFB-8919127C4063}"/>
              </a:ext>
            </a:extLst>
          </p:cNvPr>
          <p:cNvSpPr/>
          <p:nvPr/>
        </p:nvSpPr>
        <p:spPr>
          <a:xfrm rot="10800000">
            <a:off x="5282948" y="851228"/>
            <a:ext cx="6167944" cy="257224"/>
          </a:xfrm>
          <a:prstGeom prst="rect">
            <a:avLst/>
          </a:prstGeom>
          <a:gradFill flip="none" rotWithShape="1">
            <a:gsLst>
              <a:gs pos="0">
                <a:schemeClr val="tx1">
                  <a:lumMod val="75000"/>
                  <a:lumOff val="25000"/>
                </a:schemeClr>
              </a:gs>
              <a:gs pos="75000">
                <a:schemeClr val="bg1"/>
              </a:gs>
              <a:gs pos="100000">
                <a:schemeClr val="bg1"/>
              </a:gs>
              <a:gs pos="100000">
                <a:srgbClr val="92D050"/>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8B5CFD0-55AB-29CC-24C6-B58E34071351}"/>
              </a:ext>
            </a:extLst>
          </p:cNvPr>
          <p:cNvSpPr txBox="1"/>
          <p:nvPr/>
        </p:nvSpPr>
        <p:spPr>
          <a:xfrm>
            <a:off x="5177169" y="1047350"/>
            <a:ext cx="2080862" cy="1015663"/>
          </a:xfrm>
          <a:prstGeom prst="rect">
            <a:avLst/>
          </a:prstGeom>
          <a:noFill/>
        </p:spPr>
        <p:txBody>
          <a:bodyPr wrap="square" rtlCol="0">
            <a:spAutoFit/>
          </a:bodyPr>
          <a:lstStyle/>
          <a:p>
            <a:r>
              <a:rPr lang="de-DE" sz="2400" dirty="0"/>
              <a:t>0</a:t>
            </a:r>
            <a:r>
              <a:rPr lang="de-DE" sz="1600" dirty="0"/>
              <a:t> </a:t>
            </a:r>
          </a:p>
          <a:p>
            <a:r>
              <a:rPr lang="de-DE" dirty="0" err="1"/>
              <a:t>Schlechtest</a:t>
            </a:r>
            <a:endParaRPr lang="de-DE" dirty="0"/>
          </a:p>
          <a:p>
            <a:r>
              <a:rPr lang="de-DE" dirty="0"/>
              <a:t>möglich</a:t>
            </a:r>
          </a:p>
        </p:txBody>
      </p:sp>
      <p:sp>
        <p:nvSpPr>
          <p:cNvPr id="10" name="Textfeld 9">
            <a:extLst>
              <a:ext uri="{FF2B5EF4-FFF2-40B4-BE49-F238E27FC236}">
                <a16:creationId xmlns:a16="http://schemas.microsoft.com/office/drawing/2014/main" id="{64225756-551C-39A2-FC5C-756E8E48E114}"/>
              </a:ext>
            </a:extLst>
          </p:cNvPr>
          <p:cNvSpPr txBox="1"/>
          <p:nvPr/>
        </p:nvSpPr>
        <p:spPr>
          <a:xfrm>
            <a:off x="10343002" y="1041263"/>
            <a:ext cx="1213932" cy="1015663"/>
          </a:xfrm>
          <a:prstGeom prst="rect">
            <a:avLst/>
          </a:prstGeom>
          <a:noFill/>
        </p:spPr>
        <p:txBody>
          <a:bodyPr wrap="square" rtlCol="0">
            <a:spAutoFit/>
          </a:bodyPr>
          <a:lstStyle/>
          <a:p>
            <a:pPr algn="r"/>
            <a:r>
              <a:rPr lang="de-DE" sz="2400" dirty="0"/>
              <a:t>100</a:t>
            </a:r>
          </a:p>
          <a:p>
            <a:pPr algn="r"/>
            <a:r>
              <a:rPr lang="de-DE" dirty="0"/>
              <a:t>Best-möglich </a:t>
            </a:r>
          </a:p>
        </p:txBody>
      </p:sp>
      <p:sp>
        <p:nvSpPr>
          <p:cNvPr id="11" name="Textfeld 10">
            <a:extLst>
              <a:ext uri="{FF2B5EF4-FFF2-40B4-BE49-F238E27FC236}">
                <a16:creationId xmlns:a16="http://schemas.microsoft.com/office/drawing/2014/main" id="{A7560045-122B-F8FF-E924-9D94B16FBB06}"/>
              </a:ext>
            </a:extLst>
          </p:cNvPr>
          <p:cNvSpPr txBox="1"/>
          <p:nvPr/>
        </p:nvSpPr>
        <p:spPr>
          <a:xfrm>
            <a:off x="913418" y="1961115"/>
            <a:ext cx="3749488" cy="1631216"/>
          </a:xfrm>
          <a:prstGeom prst="rect">
            <a:avLst/>
          </a:prstGeom>
          <a:noFill/>
        </p:spPr>
        <p:txBody>
          <a:bodyPr wrap="none" rtlCol="0">
            <a:spAutoFit/>
          </a:bodyPr>
          <a:lstStyle/>
          <a:p>
            <a:r>
              <a:rPr lang="de-DE" sz="2400" b="1" dirty="0"/>
              <a:t>Facetten der Gesundheit:     </a:t>
            </a:r>
          </a:p>
          <a:p>
            <a:r>
              <a:rPr lang="de-DE" sz="2400" dirty="0"/>
              <a:t>Körperlich</a:t>
            </a:r>
          </a:p>
          <a:p>
            <a:r>
              <a:rPr lang="de-DE" sz="2400" dirty="0"/>
              <a:t>Psychisch</a:t>
            </a:r>
          </a:p>
          <a:p>
            <a:pPr>
              <a:lnSpc>
                <a:spcPct val="90000"/>
              </a:lnSpc>
            </a:pPr>
            <a:r>
              <a:rPr lang="de-DE" sz="2400" dirty="0"/>
              <a:t>Sozial	</a:t>
            </a:r>
            <a:r>
              <a:rPr lang="de-DE" sz="2800" dirty="0"/>
              <a:t>	</a:t>
            </a:r>
          </a:p>
        </p:txBody>
      </p:sp>
      <p:sp>
        <p:nvSpPr>
          <p:cNvPr id="12" name="Rechteck 11">
            <a:extLst>
              <a:ext uri="{FF2B5EF4-FFF2-40B4-BE49-F238E27FC236}">
                <a16:creationId xmlns:a16="http://schemas.microsoft.com/office/drawing/2014/main" id="{91D3B362-0CCD-1EB2-428E-23914C2EA6B4}"/>
              </a:ext>
            </a:extLst>
          </p:cNvPr>
          <p:cNvSpPr/>
          <p:nvPr/>
        </p:nvSpPr>
        <p:spPr>
          <a:xfrm rot="10800000">
            <a:off x="5306206" y="2370201"/>
            <a:ext cx="6167944" cy="222170"/>
          </a:xfrm>
          <a:prstGeom prst="rect">
            <a:avLst/>
          </a:prstGeom>
          <a:gradFill flip="none" rotWithShape="1">
            <a:gsLst>
              <a:gs pos="0">
                <a:schemeClr val="tx1">
                  <a:lumMod val="75000"/>
                  <a:lumOff val="25000"/>
                </a:schemeClr>
              </a:gs>
              <a:gs pos="75000">
                <a:schemeClr val="bg1"/>
              </a:gs>
              <a:gs pos="100000">
                <a:schemeClr val="bg1"/>
              </a:gs>
              <a:gs pos="100000">
                <a:srgbClr val="92D050"/>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5BC7DF38-8593-1F2F-6599-296EF2E2F54D}"/>
              </a:ext>
            </a:extLst>
          </p:cNvPr>
          <p:cNvSpPr txBox="1"/>
          <p:nvPr/>
        </p:nvSpPr>
        <p:spPr>
          <a:xfrm>
            <a:off x="5162040" y="1970626"/>
            <a:ext cx="393056" cy="461665"/>
          </a:xfrm>
          <a:prstGeom prst="rect">
            <a:avLst/>
          </a:prstGeom>
          <a:noFill/>
        </p:spPr>
        <p:txBody>
          <a:bodyPr wrap="none" rtlCol="0">
            <a:spAutoFit/>
          </a:bodyPr>
          <a:lstStyle/>
          <a:p>
            <a:r>
              <a:rPr lang="de-DE" sz="2400" dirty="0"/>
              <a:t>0</a:t>
            </a:r>
            <a:r>
              <a:rPr lang="de-DE" sz="1600" dirty="0"/>
              <a:t> </a:t>
            </a:r>
          </a:p>
        </p:txBody>
      </p:sp>
      <p:sp>
        <p:nvSpPr>
          <p:cNvPr id="14" name="Textfeld 13">
            <a:extLst>
              <a:ext uri="{FF2B5EF4-FFF2-40B4-BE49-F238E27FC236}">
                <a16:creationId xmlns:a16="http://schemas.microsoft.com/office/drawing/2014/main" id="{0E7F6403-7E07-21D3-4560-700AD8D18E2F}"/>
              </a:ext>
            </a:extLst>
          </p:cNvPr>
          <p:cNvSpPr txBox="1"/>
          <p:nvPr/>
        </p:nvSpPr>
        <p:spPr>
          <a:xfrm>
            <a:off x="10416918" y="1943481"/>
            <a:ext cx="1213932" cy="738664"/>
          </a:xfrm>
          <a:prstGeom prst="rect">
            <a:avLst/>
          </a:prstGeom>
          <a:noFill/>
        </p:spPr>
        <p:txBody>
          <a:bodyPr wrap="square" rtlCol="0">
            <a:spAutoFit/>
          </a:bodyPr>
          <a:lstStyle/>
          <a:p>
            <a:pPr algn="r"/>
            <a:r>
              <a:rPr lang="de-DE" sz="2400" dirty="0"/>
              <a:t>100</a:t>
            </a:r>
          </a:p>
          <a:p>
            <a:pPr algn="r"/>
            <a:r>
              <a:rPr lang="de-DE" dirty="0"/>
              <a:t> </a:t>
            </a:r>
          </a:p>
        </p:txBody>
      </p:sp>
      <p:sp>
        <p:nvSpPr>
          <p:cNvPr id="16" name="Rechteck 15">
            <a:extLst>
              <a:ext uri="{FF2B5EF4-FFF2-40B4-BE49-F238E27FC236}">
                <a16:creationId xmlns:a16="http://schemas.microsoft.com/office/drawing/2014/main" id="{E5397C51-D494-6698-5160-84143939FB9C}"/>
              </a:ext>
            </a:extLst>
          </p:cNvPr>
          <p:cNvSpPr/>
          <p:nvPr/>
        </p:nvSpPr>
        <p:spPr>
          <a:xfrm rot="10800000">
            <a:off x="5306206" y="2761531"/>
            <a:ext cx="6167944" cy="244373"/>
          </a:xfrm>
          <a:prstGeom prst="rect">
            <a:avLst/>
          </a:prstGeom>
          <a:gradFill flip="none" rotWithShape="1">
            <a:gsLst>
              <a:gs pos="0">
                <a:schemeClr val="tx1">
                  <a:lumMod val="75000"/>
                  <a:lumOff val="25000"/>
                </a:schemeClr>
              </a:gs>
              <a:gs pos="75000">
                <a:schemeClr val="bg1"/>
              </a:gs>
              <a:gs pos="100000">
                <a:schemeClr val="bg1"/>
              </a:gs>
              <a:gs pos="100000">
                <a:srgbClr val="92D050"/>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E46123B9-5638-580B-2CDD-99BD51558295}"/>
              </a:ext>
            </a:extLst>
          </p:cNvPr>
          <p:cNvSpPr/>
          <p:nvPr/>
        </p:nvSpPr>
        <p:spPr>
          <a:xfrm rot="10800000">
            <a:off x="5315757" y="3166755"/>
            <a:ext cx="6167944" cy="244373"/>
          </a:xfrm>
          <a:prstGeom prst="rect">
            <a:avLst/>
          </a:prstGeom>
          <a:gradFill flip="none" rotWithShape="1">
            <a:gsLst>
              <a:gs pos="0">
                <a:schemeClr val="tx1">
                  <a:lumMod val="75000"/>
                  <a:lumOff val="25000"/>
                </a:schemeClr>
              </a:gs>
              <a:gs pos="75000">
                <a:schemeClr val="bg1"/>
              </a:gs>
              <a:gs pos="100000">
                <a:schemeClr val="bg1"/>
              </a:gs>
              <a:gs pos="100000">
                <a:srgbClr val="92D050"/>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23B1D4D1-9775-E639-F08B-83AD0C3AF8E8}"/>
              </a:ext>
            </a:extLst>
          </p:cNvPr>
          <p:cNvSpPr/>
          <p:nvPr/>
        </p:nvSpPr>
        <p:spPr>
          <a:xfrm rot="10800000">
            <a:off x="5315757" y="4278679"/>
            <a:ext cx="6167944" cy="244373"/>
          </a:xfrm>
          <a:prstGeom prst="rect">
            <a:avLst/>
          </a:prstGeom>
          <a:gradFill flip="none" rotWithShape="1">
            <a:gsLst>
              <a:gs pos="0">
                <a:schemeClr val="tx1">
                  <a:lumMod val="75000"/>
                  <a:lumOff val="25000"/>
                </a:schemeClr>
              </a:gs>
              <a:gs pos="75000">
                <a:schemeClr val="bg1"/>
              </a:gs>
              <a:gs pos="100000">
                <a:schemeClr val="bg1"/>
              </a:gs>
              <a:gs pos="100000">
                <a:srgbClr val="92D050"/>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FA95F22A-3D39-4F12-F2D9-EDDA981BC05D}"/>
              </a:ext>
            </a:extLst>
          </p:cNvPr>
          <p:cNvSpPr/>
          <p:nvPr/>
        </p:nvSpPr>
        <p:spPr>
          <a:xfrm rot="10800000">
            <a:off x="5306206" y="4713903"/>
            <a:ext cx="6167944" cy="244373"/>
          </a:xfrm>
          <a:prstGeom prst="rect">
            <a:avLst/>
          </a:prstGeom>
          <a:gradFill flip="none" rotWithShape="1">
            <a:gsLst>
              <a:gs pos="0">
                <a:schemeClr val="tx1">
                  <a:lumMod val="75000"/>
                  <a:lumOff val="25000"/>
                </a:schemeClr>
              </a:gs>
              <a:gs pos="75000">
                <a:schemeClr val="bg1"/>
              </a:gs>
              <a:gs pos="100000">
                <a:schemeClr val="bg1"/>
              </a:gs>
              <a:gs pos="100000">
                <a:srgbClr val="92D050"/>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CF4FD298-A855-DC5B-474F-95DE681D8AC0}"/>
              </a:ext>
            </a:extLst>
          </p:cNvPr>
          <p:cNvSpPr/>
          <p:nvPr/>
        </p:nvSpPr>
        <p:spPr>
          <a:xfrm rot="10800000">
            <a:off x="5306206" y="5140142"/>
            <a:ext cx="6167944" cy="244373"/>
          </a:xfrm>
          <a:prstGeom prst="rect">
            <a:avLst/>
          </a:prstGeom>
          <a:gradFill flip="none" rotWithShape="1">
            <a:gsLst>
              <a:gs pos="0">
                <a:schemeClr val="tx1">
                  <a:lumMod val="75000"/>
                  <a:lumOff val="25000"/>
                </a:schemeClr>
              </a:gs>
              <a:gs pos="75000">
                <a:schemeClr val="bg1"/>
              </a:gs>
              <a:gs pos="100000">
                <a:schemeClr val="bg1"/>
              </a:gs>
              <a:gs pos="100000">
                <a:srgbClr val="92D050"/>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5BE6226C-396D-718A-27E0-E7B871E9F902}"/>
              </a:ext>
            </a:extLst>
          </p:cNvPr>
          <p:cNvSpPr/>
          <p:nvPr/>
        </p:nvSpPr>
        <p:spPr>
          <a:xfrm rot="10800000">
            <a:off x="5306206" y="5602040"/>
            <a:ext cx="6167944" cy="244373"/>
          </a:xfrm>
          <a:prstGeom prst="rect">
            <a:avLst/>
          </a:prstGeom>
          <a:gradFill flip="none" rotWithShape="1">
            <a:gsLst>
              <a:gs pos="0">
                <a:schemeClr val="tx1">
                  <a:lumMod val="75000"/>
                  <a:lumOff val="25000"/>
                </a:schemeClr>
              </a:gs>
              <a:gs pos="75000">
                <a:schemeClr val="bg1"/>
              </a:gs>
              <a:gs pos="100000">
                <a:schemeClr val="bg1"/>
              </a:gs>
              <a:gs pos="100000">
                <a:srgbClr val="92D050"/>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85E2F5F9-FDCD-C7B5-2038-93514493FB29}"/>
              </a:ext>
            </a:extLst>
          </p:cNvPr>
          <p:cNvSpPr/>
          <p:nvPr/>
        </p:nvSpPr>
        <p:spPr>
          <a:xfrm>
            <a:off x="0" y="6211669"/>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extLst>
              <a:ext uri="{FF2B5EF4-FFF2-40B4-BE49-F238E27FC236}">
                <a16:creationId xmlns:a16="http://schemas.microsoft.com/office/drawing/2014/main" id="{5A3CA8E9-78F9-9254-2BBD-EC4D60AB595E}"/>
              </a:ext>
            </a:extLst>
          </p:cNvPr>
          <p:cNvSpPr txBox="1"/>
          <p:nvPr/>
        </p:nvSpPr>
        <p:spPr>
          <a:xfrm>
            <a:off x="-1772" y="6211669"/>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24" name="Textfeld 23">
            <a:extLst>
              <a:ext uri="{FF2B5EF4-FFF2-40B4-BE49-F238E27FC236}">
                <a16:creationId xmlns:a16="http://schemas.microsoft.com/office/drawing/2014/main" id="{C54C3155-9041-0C81-91EA-6CC6670AC7E2}"/>
              </a:ext>
            </a:extLst>
          </p:cNvPr>
          <p:cNvSpPr txBox="1"/>
          <p:nvPr/>
        </p:nvSpPr>
        <p:spPr>
          <a:xfrm>
            <a:off x="4224669" y="6211669"/>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
        <p:nvSpPr>
          <p:cNvPr id="26" name="Textfeld 25">
            <a:extLst>
              <a:ext uri="{FF2B5EF4-FFF2-40B4-BE49-F238E27FC236}">
                <a16:creationId xmlns:a16="http://schemas.microsoft.com/office/drawing/2014/main" id="{8CDDD1C8-A6F8-212E-4F64-0749DFD6DDD3}"/>
              </a:ext>
            </a:extLst>
          </p:cNvPr>
          <p:cNvSpPr txBox="1"/>
          <p:nvPr/>
        </p:nvSpPr>
        <p:spPr>
          <a:xfrm>
            <a:off x="844034" y="4081277"/>
            <a:ext cx="3634265" cy="1938992"/>
          </a:xfrm>
          <a:prstGeom prst="rect">
            <a:avLst/>
          </a:prstGeom>
          <a:noFill/>
        </p:spPr>
        <p:txBody>
          <a:bodyPr wrap="none" rtlCol="0">
            <a:spAutoFit/>
          </a:bodyPr>
          <a:lstStyle/>
          <a:p>
            <a:r>
              <a:rPr lang="de-DE" sz="2400" dirty="0"/>
              <a:t>Schmerzen</a:t>
            </a:r>
          </a:p>
          <a:p>
            <a:r>
              <a:rPr lang="de-DE" sz="2400" dirty="0"/>
              <a:t>Depressivität</a:t>
            </a:r>
          </a:p>
          <a:p>
            <a:r>
              <a:rPr lang="de-DE" sz="2400" dirty="0"/>
              <a:t>Funktionsfähigkeit im Alltag</a:t>
            </a:r>
          </a:p>
          <a:p>
            <a:r>
              <a:rPr lang="de-DE" sz="2400" dirty="0"/>
              <a:t>Selbständigkeit</a:t>
            </a:r>
          </a:p>
          <a:p>
            <a:r>
              <a:rPr lang="de-DE" sz="2400" dirty="0"/>
              <a:t>Teilhabe 	</a:t>
            </a:r>
            <a:endParaRPr lang="de-DE" sz="2800" dirty="0"/>
          </a:p>
        </p:txBody>
      </p:sp>
    </p:spTree>
    <p:extLst>
      <p:ext uri="{BB962C8B-B14F-4D97-AF65-F5344CB8AC3E}">
        <p14:creationId xmlns:p14="http://schemas.microsoft.com/office/powerpoint/2010/main" val="419613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P spid="11" grpId="0"/>
      <p:bldP spid="12" grpId="0" animBg="1"/>
      <p:bldP spid="13" grpId="0"/>
      <p:bldP spid="14" grpId="0"/>
      <p:bldP spid="16" grpId="0" animBg="1"/>
      <p:bldP spid="17" grpId="0" animBg="1"/>
      <p:bldP spid="18" grpId="0" animBg="1"/>
      <p:bldP spid="19" grpId="0" animBg="1"/>
      <p:bldP spid="20" grpId="0" animBg="1"/>
      <p:bldP spid="21"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A07535-3A52-423D-E732-3C680052AEE9}"/>
              </a:ext>
            </a:extLst>
          </p:cNvPr>
          <p:cNvSpPr>
            <a:spLocks noGrp="1"/>
          </p:cNvSpPr>
          <p:nvPr>
            <p:ph type="title"/>
          </p:nvPr>
        </p:nvSpPr>
        <p:spPr>
          <a:xfrm>
            <a:off x="551121" y="-39539"/>
            <a:ext cx="10515600" cy="1325563"/>
          </a:xfrm>
        </p:spPr>
        <p:txBody>
          <a:bodyPr>
            <a:normAutofit/>
          </a:bodyPr>
          <a:lstStyle/>
          <a:p>
            <a:pPr algn="ctr"/>
            <a:r>
              <a:rPr lang="de-DE" b="1" dirty="0">
                <a:solidFill>
                  <a:schemeClr val="accent1"/>
                </a:solidFill>
                <a:latin typeface="Arial Black" panose="020B0A04020102020204" pitchFamily="34" charset="0"/>
              </a:rPr>
              <a:t>Bio-Psycho-Soziales Modell</a:t>
            </a:r>
          </a:p>
        </p:txBody>
      </p:sp>
      <p:sp>
        <p:nvSpPr>
          <p:cNvPr id="3" name="Inhaltsplatzhalter 2">
            <a:extLst>
              <a:ext uri="{FF2B5EF4-FFF2-40B4-BE49-F238E27FC236}">
                <a16:creationId xmlns:a16="http://schemas.microsoft.com/office/drawing/2014/main" id="{836CA96E-730D-387D-D4DB-20CD02ECF4EC}"/>
              </a:ext>
            </a:extLst>
          </p:cNvPr>
          <p:cNvSpPr>
            <a:spLocks noGrp="1"/>
          </p:cNvSpPr>
          <p:nvPr>
            <p:ph idx="1"/>
          </p:nvPr>
        </p:nvSpPr>
        <p:spPr/>
        <p:txBody>
          <a:bodyPr/>
          <a:lstStyle/>
          <a:p>
            <a:endParaRPr lang="de-DE" dirty="0"/>
          </a:p>
        </p:txBody>
      </p:sp>
      <p:pic>
        <p:nvPicPr>
          <p:cNvPr id="4" name="Grafik 3">
            <a:extLst>
              <a:ext uri="{FF2B5EF4-FFF2-40B4-BE49-F238E27FC236}">
                <a16:creationId xmlns:a16="http://schemas.microsoft.com/office/drawing/2014/main" id="{07858223-33DD-585C-C9F0-C050C9236F1A}"/>
              </a:ext>
            </a:extLst>
          </p:cNvPr>
          <p:cNvPicPr>
            <a:picLocks noChangeAspect="1"/>
          </p:cNvPicPr>
          <p:nvPr/>
        </p:nvPicPr>
        <p:blipFill rotWithShape="1">
          <a:blip r:embed="rId2"/>
          <a:srcRect t="10972" r="1805" b="10833"/>
          <a:stretch/>
        </p:blipFill>
        <p:spPr>
          <a:xfrm>
            <a:off x="462261" y="1178058"/>
            <a:ext cx="5686426" cy="4528230"/>
          </a:xfrm>
          <a:prstGeom prst="rect">
            <a:avLst/>
          </a:prstGeom>
        </p:spPr>
      </p:pic>
      <p:sp>
        <p:nvSpPr>
          <p:cNvPr id="5" name="Rechteck 4">
            <a:extLst>
              <a:ext uri="{FF2B5EF4-FFF2-40B4-BE49-F238E27FC236}">
                <a16:creationId xmlns:a16="http://schemas.microsoft.com/office/drawing/2014/main" id="{4DAC73A8-7324-AA1A-2E22-7D968BF6123F}"/>
              </a:ext>
            </a:extLst>
          </p:cNvPr>
          <p:cNvSpPr/>
          <p:nvPr/>
        </p:nvSpPr>
        <p:spPr>
          <a:xfrm>
            <a:off x="-167142" y="977573"/>
            <a:ext cx="2114550" cy="25336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ACE88D61-720B-F859-D4F8-E46BA40D1F8C}"/>
              </a:ext>
            </a:extLst>
          </p:cNvPr>
          <p:cNvSpPr/>
          <p:nvPr/>
        </p:nvSpPr>
        <p:spPr>
          <a:xfrm>
            <a:off x="4730950" y="977573"/>
            <a:ext cx="1437679" cy="25336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55B7A439-FC5F-74E0-1163-7B5C493DE8B0}"/>
              </a:ext>
            </a:extLst>
          </p:cNvPr>
          <p:cNvSpPr txBox="1"/>
          <p:nvPr/>
        </p:nvSpPr>
        <p:spPr>
          <a:xfrm>
            <a:off x="2181215" y="5629774"/>
            <a:ext cx="4031616" cy="276999"/>
          </a:xfrm>
          <a:prstGeom prst="rect">
            <a:avLst/>
          </a:prstGeom>
          <a:noFill/>
        </p:spPr>
        <p:txBody>
          <a:bodyPr wrap="none" rtlCol="0">
            <a:spAutoFit/>
          </a:bodyPr>
          <a:lstStyle/>
          <a:p>
            <a:r>
              <a:rPr lang="de-DE" sz="1200" dirty="0"/>
              <a:t>Quelle: https://lebensqualitaetscoach.de/was-ist-gesundheit/</a:t>
            </a:r>
          </a:p>
        </p:txBody>
      </p:sp>
      <p:sp>
        <p:nvSpPr>
          <p:cNvPr id="8" name="Textfeld 7">
            <a:extLst>
              <a:ext uri="{FF2B5EF4-FFF2-40B4-BE49-F238E27FC236}">
                <a16:creationId xmlns:a16="http://schemas.microsoft.com/office/drawing/2014/main" id="{2036C908-D8F5-65D5-5FAB-85EF2A13E7CA}"/>
              </a:ext>
            </a:extLst>
          </p:cNvPr>
          <p:cNvSpPr txBox="1"/>
          <p:nvPr/>
        </p:nvSpPr>
        <p:spPr>
          <a:xfrm>
            <a:off x="6276975" y="1228735"/>
            <a:ext cx="5648325" cy="1015663"/>
          </a:xfrm>
          <a:prstGeom prst="rect">
            <a:avLst/>
          </a:prstGeom>
          <a:noFill/>
        </p:spPr>
        <p:txBody>
          <a:bodyPr wrap="square" rtlCol="0">
            <a:spAutoFit/>
          </a:bodyPr>
          <a:lstStyle/>
          <a:p>
            <a:r>
              <a:rPr lang="de-DE" sz="2000" b="1" dirty="0"/>
              <a:t>Medizinische Perspektive</a:t>
            </a:r>
          </a:p>
          <a:p>
            <a:r>
              <a:rPr lang="de-DE" sz="2000" dirty="0"/>
              <a:t>Ist ein Mensch gesund oder krank?</a:t>
            </a:r>
          </a:p>
          <a:p>
            <a:r>
              <a:rPr lang="de-DE" sz="2000" dirty="0"/>
              <a:t>Wie können Krankheitssymptome beseitigt werden?</a:t>
            </a:r>
          </a:p>
        </p:txBody>
      </p:sp>
      <p:sp>
        <p:nvSpPr>
          <p:cNvPr id="9" name="Textfeld 8">
            <a:extLst>
              <a:ext uri="{FF2B5EF4-FFF2-40B4-BE49-F238E27FC236}">
                <a16:creationId xmlns:a16="http://schemas.microsoft.com/office/drawing/2014/main" id="{E9C813F1-9EE1-B1CA-27DD-EC44BAE5A448}"/>
              </a:ext>
            </a:extLst>
          </p:cNvPr>
          <p:cNvSpPr txBox="1"/>
          <p:nvPr/>
        </p:nvSpPr>
        <p:spPr>
          <a:xfrm>
            <a:off x="6276975" y="2976354"/>
            <a:ext cx="5703094" cy="3170099"/>
          </a:xfrm>
          <a:prstGeom prst="rect">
            <a:avLst/>
          </a:prstGeom>
          <a:noFill/>
        </p:spPr>
        <p:txBody>
          <a:bodyPr wrap="square" rtlCol="0">
            <a:spAutoFit/>
          </a:bodyPr>
          <a:lstStyle/>
          <a:p>
            <a:r>
              <a:rPr lang="de-DE" sz="2000" b="1" dirty="0"/>
              <a:t>Gesundheitswissenschaftliche Perspektive</a:t>
            </a:r>
          </a:p>
          <a:p>
            <a:r>
              <a:rPr lang="de-DE" sz="2000" dirty="0"/>
              <a:t>Woran liegt es, dass Menschen gesund bleiben oder trotz gesundheitlicher Einschränkungen bestmöglich leben können?</a:t>
            </a:r>
          </a:p>
          <a:p>
            <a:pPr marL="342900" indent="-342900">
              <a:buFont typeface="Wingdings" panose="05000000000000000000" pitchFamily="2" charset="2"/>
              <a:buChar char="è"/>
            </a:pPr>
            <a:r>
              <a:rPr lang="de-DE" sz="2000" dirty="0"/>
              <a:t>Verarbeitung</a:t>
            </a:r>
          </a:p>
          <a:p>
            <a:pPr marL="342900" indent="-342900">
              <a:buFont typeface="Wingdings" panose="05000000000000000000" pitchFamily="2" charset="2"/>
              <a:buChar char="è"/>
            </a:pPr>
            <a:r>
              <a:rPr lang="de-DE" sz="2000" dirty="0"/>
              <a:t>Ressourcen</a:t>
            </a:r>
          </a:p>
          <a:p>
            <a:pPr marL="342900" indent="-342900">
              <a:buFont typeface="Wingdings" panose="05000000000000000000" pitchFamily="2" charset="2"/>
              <a:buChar char="è"/>
            </a:pPr>
            <a:r>
              <a:rPr lang="de-DE" sz="2000" dirty="0"/>
              <a:t>Selbstfürsorge</a:t>
            </a:r>
          </a:p>
          <a:p>
            <a:pPr marL="342900" indent="-342900">
              <a:buFont typeface="Wingdings" panose="05000000000000000000" pitchFamily="2" charset="2"/>
              <a:buChar char="è"/>
            </a:pPr>
            <a:r>
              <a:rPr lang="de-DE" sz="2000" dirty="0"/>
              <a:t>Wohlbefinden</a:t>
            </a:r>
          </a:p>
          <a:p>
            <a:pPr marL="342900" indent="-342900">
              <a:buFont typeface="Wingdings" panose="05000000000000000000" pitchFamily="2" charset="2"/>
              <a:buChar char="è"/>
            </a:pPr>
            <a:r>
              <a:rPr lang="de-DE" sz="2000" dirty="0"/>
              <a:t>Lebensqualität</a:t>
            </a:r>
          </a:p>
          <a:p>
            <a:pPr marL="342900" indent="-342900">
              <a:buFont typeface="Wingdings" panose="05000000000000000000" pitchFamily="2" charset="2"/>
              <a:buChar char="è"/>
            </a:pPr>
            <a:r>
              <a:rPr lang="de-DE" sz="2000" dirty="0"/>
              <a:t>Gesellschaftliche Teilhabe</a:t>
            </a:r>
            <a:endParaRPr lang="de-DE" sz="2400" dirty="0"/>
          </a:p>
        </p:txBody>
      </p:sp>
      <p:sp>
        <p:nvSpPr>
          <p:cNvPr id="10" name="Pfeil: nach unten 9">
            <a:extLst>
              <a:ext uri="{FF2B5EF4-FFF2-40B4-BE49-F238E27FC236}">
                <a16:creationId xmlns:a16="http://schemas.microsoft.com/office/drawing/2014/main" id="{75BB33AE-717C-EBA7-5FA1-07DA764D61A6}"/>
              </a:ext>
            </a:extLst>
          </p:cNvPr>
          <p:cNvSpPr/>
          <p:nvPr/>
        </p:nvSpPr>
        <p:spPr>
          <a:xfrm>
            <a:off x="8244483" y="2314783"/>
            <a:ext cx="742950" cy="5911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60262CB2-2121-2DBC-3A82-196E573836DE}"/>
              </a:ext>
            </a:extLst>
          </p:cNvPr>
          <p:cNvPicPr>
            <a:picLocks noChangeAspect="1"/>
          </p:cNvPicPr>
          <p:nvPr/>
        </p:nvPicPr>
        <p:blipFill rotWithShape="1">
          <a:blip r:embed="rId3"/>
          <a:srcRect t="22685"/>
          <a:stretch/>
        </p:blipFill>
        <p:spPr>
          <a:xfrm>
            <a:off x="9898912" y="5942975"/>
            <a:ext cx="2201825" cy="1134897"/>
          </a:xfrm>
          <a:prstGeom prst="rect">
            <a:avLst/>
          </a:prstGeom>
        </p:spPr>
      </p:pic>
      <p:sp>
        <p:nvSpPr>
          <p:cNvPr id="12" name="Rechteck 11">
            <a:extLst>
              <a:ext uri="{FF2B5EF4-FFF2-40B4-BE49-F238E27FC236}">
                <a16:creationId xmlns:a16="http://schemas.microsoft.com/office/drawing/2014/main" id="{9715748C-5D6C-AA05-DB73-D5D7B13CE907}"/>
              </a:ext>
            </a:extLst>
          </p:cNvPr>
          <p:cNvSpPr/>
          <p:nvPr/>
        </p:nvSpPr>
        <p:spPr>
          <a:xfrm>
            <a:off x="0" y="6211669"/>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B74502D5-C08D-C744-C945-ED162967D08B}"/>
              </a:ext>
            </a:extLst>
          </p:cNvPr>
          <p:cNvSpPr txBox="1"/>
          <p:nvPr/>
        </p:nvSpPr>
        <p:spPr>
          <a:xfrm>
            <a:off x="-1772" y="6211669"/>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14" name="Textfeld 13">
            <a:extLst>
              <a:ext uri="{FF2B5EF4-FFF2-40B4-BE49-F238E27FC236}">
                <a16:creationId xmlns:a16="http://schemas.microsoft.com/office/drawing/2014/main" id="{BB5B43D7-5477-D372-548A-C3C94CD45D3C}"/>
              </a:ext>
            </a:extLst>
          </p:cNvPr>
          <p:cNvSpPr txBox="1"/>
          <p:nvPr/>
        </p:nvSpPr>
        <p:spPr>
          <a:xfrm>
            <a:off x="4224669" y="6211669"/>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Tree>
    <p:extLst>
      <p:ext uri="{BB962C8B-B14F-4D97-AF65-F5344CB8AC3E}">
        <p14:creationId xmlns:p14="http://schemas.microsoft.com/office/powerpoint/2010/main" val="321119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73C656-3CB4-64E6-959A-DD95B8645532}"/>
              </a:ext>
            </a:extLst>
          </p:cNvPr>
          <p:cNvSpPr>
            <a:spLocks noGrp="1"/>
          </p:cNvSpPr>
          <p:nvPr>
            <p:ph type="title"/>
          </p:nvPr>
        </p:nvSpPr>
        <p:spPr>
          <a:xfrm>
            <a:off x="838200" y="18255"/>
            <a:ext cx="10515600" cy="1325563"/>
          </a:xfrm>
        </p:spPr>
        <p:txBody>
          <a:bodyPr/>
          <a:lstStyle/>
          <a:p>
            <a:pPr algn="ctr"/>
            <a:r>
              <a:rPr lang="de-DE" sz="4400" b="1" dirty="0">
                <a:solidFill>
                  <a:schemeClr val="accent1"/>
                </a:solidFill>
                <a:latin typeface="Arial Black" panose="020B0A04020102020204" pitchFamily="34" charset="0"/>
              </a:rPr>
              <a:t>Bio-Psycho-Soziales Modell</a:t>
            </a:r>
            <a:endParaRPr lang="de-DE" dirty="0"/>
          </a:p>
        </p:txBody>
      </p:sp>
      <p:sp>
        <p:nvSpPr>
          <p:cNvPr id="3" name="Inhaltsplatzhalter 2">
            <a:extLst>
              <a:ext uri="{FF2B5EF4-FFF2-40B4-BE49-F238E27FC236}">
                <a16:creationId xmlns:a16="http://schemas.microsoft.com/office/drawing/2014/main" id="{5BAEB10D-7CCA-8BA9-7A16-B7E71210AD8A}"/>
              </a:ext>
            </a:extLst>
          </p:cNvPr>
          <p:cNvSpPr>
            <a:spLocks noGrp="1"/>
          </p:cNvSpPr>
          <p:nvPr>
            <p:ph idx="1"/>
          </p:nvPr>
        </p:nvSpPr>
        <p:spPr>
          <a:xfrm>
            <a:off x="400594" y="1337734"/>
            <a:ext cx="11573692" cy="4613949"/>
          </a:xfrm>
        </p:spPr>
        <p:txBody>
          <a:bodyPr>
            <a:normAutofit/>
          </a:bodyPr>
          <a:lstStyle/>
          <a:p>
            <a:pPr marL="0" indent="0">
              <a:buNone/>
            </a:pPr>
            <a:r>
              <a:rPr lang="de-DE" b="0" i="0" dirty="0">
                <a:solidFill>
                  <a:srgbClr val="242021"/>
                </a:solidFill>
                <a:effectLst/>
                <a:latin typeface="AkkuratPro-Light"/>
              </a:rPr>
              <a:t>„Die bio-psycho-soziale Modellvorstellung ist geeignet, die Gesundheitssituation umfassend zu beschreiben – unabhängig davon, ob ein Mensch durch Erkrankungen beeinträchtigt ist oder nicht. </a:t>
            </a:r>
          </a:p>
          <a:p>
            <a:pPr marL="0" indent="0">
              <a:buNone/>
            </a:pPr>
            <a:r>
              <a:rPr lang="de-DE" b="0" i="0" dirty="0">
                <a:solidFill>
                  <a:srgbClr val="242021"/>
                </a:solidFill>
                <a:effectLst/>
                <a:latin typeface="AkkuratPro-Light"/>
              </a:rPr>
              <a:t>Sie betont den engen Zusammenhang gesundheitlicher Aspekte und der gesamten Lebenssituation. </a:t>
            </a:r>
          </a:p>
          <a:p>
            <a:pPr marL="0" indent="0">
              <a:buNone/>
            </a:pPr>
            <a:r>
              <a:rPr lang="de-DE" b="0" i="0" dirty="0">
                <a:solidFill>
                  <a:srgbClr val="242021"/>
                </a:solidFill>
                <a:effectLst/>
                <a:latin typeface="AkkuratPro-Light"/>
              </a:rPr>
              <a:t>Neben </a:t>
            </a:r>
            <a:r>
              <a:rPr lang="de-DE" b="1" i="0" dirty="0">
                <a:solidFill>
                  <a:srgbClr val="242021"/>
                </a:solidFill>
                <a:effectLst/>
                <a:latin typeface="AkkuratPro-Light"/>
              </a:rPr>
              <a:t>biologischen</a:t>
            </a:r>
            <a:r>
              <a:rPr lang="de-DE" b="0" i="0" dirty="0">
                <a:solidFill>
                  <a:srgbClr val="242021"/>
                </a:solidFill>
                <a:effectLst/>
                <a:latin typeface="AkkuratPro-Light"/>
              </a:rPr>
              <a:t> und </a:t>
            </a:r>
            <a:r>
              <a:rPr lang="de-DE" b="1" i="0" dirty="0">
                <a:solidFill>
                  <a:srgbClr val="242021"/>
                </a:solidFill>
                <a:effectLst/>
                <a:latin typeface="AkkuratPro-Light"/>
              </a:rPr>
              <a:t>medizinischen</a:t>
            </a:r>
            <a:r>
              <a:rPr lang="de-DE" b="0" i="0" dirty="0">
                <a:solidFill>
                  <a:srgbClr val="242021"/>
                </a:solidFill>
                <a:effectLst/>
                <a:latin typeface="AkkuratPro-Light"/>
              </a:rPr>
              <a:t> Aspekten wird die Rolle des Individuums als </a:t>
            </a:r>
            <a:r>
              <a:rPr lang="de-DE" b="1" i="0" dirty="0">
                <a:solidFill>
                  <a:srgbClr val="242021"/>
                </a:solidFill>
                <a:effectLst/>
                <a:latin typeface="AkkuratPro-Light"/>
              </a:rPr>
              <a:t>Rezipient</a:t>
            </a:r>
            <a:r>
              <a:rPr lang="de-DE" b="0" i="0" dirty="0">
                <a:solidFill>
                  <a:srgbClr val="242021"/>
                </a:solidFill>
                <a:effectLst/>
                <a:latin typeface="AkkuratPro-Light"/>
              </a:rPr>
              <a:t> und </a:t>
            </a:r>
            <a:r>
              <a:rPr lang="de-DE" b="1" i="0" dirty="0">
                <a:solidFill>
                  <a:srgbClr val="242021"/>
                </a:solidFill>
                <a:effectLst/>
                <a:latin typeface="AkkuratPro-Light"/>
              </a:rPr>
              <a:t>selbstverantwortlicher Akteur </a:t>
            </a:r>
            <a:r>
              <a:rPr lang="de-DE" b="0" i="0" dirty="0">
                <a:solidFill>
                  <a:srgbClr val="242021"/>
                </a:solidFill>
                <a:effectLst/>
                <a:latin typeface="AkkuratPro-Light"/>
              </a:rPr>
              <a:t>der eigenen Gesundheitssituation sowie die Bedeutung seines </a:t>
            </a:r>
            <a:r>
              <a:rPr lang="de-DE" b="1" i="0" dirty="0">
                <a:solidFill>
                  <a:srgbClr val="242021"/>
                </a:solidFill>
                <a:effectLst/>
                <a:latin typeface="AkkuratPro-Light"/>
              </a:rPr>
              <a:t>Verhaltens </a:t>
            </a:r>
            <a:r>
              <a:rPr lang="de-DE" dirty="0">
                <a:solidFill>
                  <a:srgbClr val="242021"/>
                </a:solidFill>
                <a:latin typeface="AkkuratPro-Light"/>
              </a:rPr>
              <a:t>und </a:t>
            </a:r>
            <a:r>
              <a:rPr lang="de-DE" b="1" dirty="0">
                <a:solidFill>
                  <a:srgbClr val="242021"/>
                </a:solidFill>
                <a:latin typeface="AkkuratPro-Light"/>
              </a:rPr>
              <a:t>Rollenfunktionen im sozialen und gesellschaftlichen Umfeld</a:t>
            </a:r>
            <a:r>
              <a:rPr lang="de-DE" dirty="0">
                <a:solidFill>
                  <a:srgbClr val="242021"/>
                </a:solidFill>
                <a:latin typeface="AkkuratPro-Light"/>
              </a:rPr>
              <a:t> hervorgehoben.“</a:t>
            </a:r>
            <a:r>
              <a:rPr lang="de-DE" sz="4000" dirty="0"/>
              <a:t> </a:t>
            </a:r>
            <a:endParaRPr lang="de-DE" dirty="0"/>
          </a:p>
        </p:txBody>
      </p:sp>
      <p:pic>
        <p:nvPicPr>
          <p:cNvPr id="4" name="Grafik 3">
            <a:extLst>
              <a:ext uri="{FF2B5EF4-FFF2-40B4-BE49-F238E27FC236}">
                <a16:creationId xmlns:a16="http://schemas.microsoft.com/office/drawing/2014/main" id="{885D4B45-ADD2-E42E-6153-4624285011C5}"/>
              </a:ext>
            </a:extLst>
          </p:cNvPr>
          <p:cNvPicPr>
            <a:picLocks noChangeAspect="1"/>
          </p:cNvPicPr>
          <p:nvPr/>
        </p:nvPicPr>
        <p:blipFill rotWithShape="1">
          <a:blip r:embed="rId2"/>
          <a:srcRect t="22685"/>
          <a:stretch/>
        </p:blipFill>
        <p:spPr>
          <a:xfrm>
            <a:off x="9925039" y="5951684"/>
            <a:ext cx="2201825" cy="1134897"/>
          </a:xfrm>
          <a:prstGeom prst="rect">
            <a:avLst/>
          </a:prstGeom>
        </p:spPr>
      </p:pic>
      <p:sp>
        <p:nvSpPr>
          <p:cNvPr id="5" name="Rechteck 4">
            <a:extLst>
              <a:ext uri="{FF2B5EF4-FFF2-40B4-BE49-F238E27FC236}">
                <a16:creationId xmlns:a16="http://schemas.microsoft.com/office/drawing/2014/main" id="{1793B4D3-AA2C-EAFC-0D41-6E2D645761FD}"/>
              </a:ext>
            </a:extLst>
          </p:cNvPr>
          <p:cNvSpPr/>
          <p:nvPr/>
        </p:nvSpPr>
        <p:spPr>
          <a:xfrm>
            <a:off x="8709" y="6220378"/>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5D7C42AD-5E4B-BA33-078D-F9BBF6E59139}"/>
              </a:ext>
            </a:extLst>
          </p:cNvPr>
          <p:cNvSpPr txBox="1"/>
          <p:nvPr/>
        </p:nvSpPr>
        <p:spPr>
          <a:xfrm>
            <a:off x="-1772" y="6220378"/>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7" name="Textfeld 6">
            <a:extLst>
              <a:ext uri="{FF2B5EF4-FFF2-40B4-BE49-F238E27FC236}">
                <a16:creationId xmlns:a16="http://schemas.microsoft.com/office/drawing/2014/main" id="{ADBF1425-C06A-A9DF-6527-299D7FE5BC55}"/>
              </a:ext>
            </a:extLst>
          </p:cNvPr>
          <p:cNvSpPr txBox="1"/>
          <p:nvPr/>
        </p:nvSpPr>
        <p:spPr>
          <a:xfrm>
            <a:off x="4250796" y="6220378"/>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
        <p:nvSpPr>
          <p:cNvPr id="8" name="Textfeld 7">
            <a:extLst>
              <a:ext uri="{FF2B5EF4-FFF2-40B4-BE49-F238E27FC236}">
                <a16:creationId xmlns:a16="http://schemas.microsoft.com/office/drawing/2014/main" id="{1BB54013-D136-043C-1512-253D5D2710FA}"/>
              </a:ext>
            </a:extLst>
          </p:cNvPr>
          <p:cNvSpPr txBox="1"/>
          <p:nvPr/>
        </p:nvSpPr>
        <p:spPr>
          <a:xfrm>
            <a:off x="8750778" y="5448005"/>
            <a:ext cx="3458639" cy="369332"/>
          </a:xfrm>
          <a:prstGeom prst="rect">
            <a:avLst/>
          </a:prstGeom>
          <a:noFill/>
        </p:spPr>
        <p:txBody>
          <a:bodyPr wrap="none" rtlCol="0">
            <a:spAutoFit/>
          </a:bodyPr>
          <a:lstStyle/>
          <a:p>
            <a:r>
              <a:rPr lang="de-DE" dirty="0"/>
              <a:t>Wirtz, Kohlmann &amp; Salewski, 2018</a:t>
            </a:r>
          </a:p>
        </p:txBody>
      </p:sp>
    </p:spTree>
    <p:extLst>
      <p:ext uri="{BB962C8B-B14F-4D97-AF65-F5344CB8AC3E}">
        <p14:creationId xmlns:p14="http://schemas.microsoft.com/office/powerpoint/2010/main" val="699390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E15BA-9B39-FF9D-9F18-F9E17B631379}"/>
              </a:ext>
            </a:extLst>
          </p:cNvPr>
          <p:cNvSpPr>
            <a:spLocks noGrp="1"/>
          </p:cNvSpPr>
          <p:nvPr>
            <p:ph type="title"/>
          </p:nvPr>
        </p:nvSpPr>
        <p:spPr>
          <a:xfrm>
            <a:off x="838200" y="202350"/>
            <a:ext cx="10515600" cy="1325563"/>
          </a:xfrm>
        </p:spPr>
        <p:txBody>
          <a:bodyPr>
            <a:normAutofit/>
          </a:bodyPr>
          <a:lstStyle/>
          <a:p>
            <a:r>
              <a:rPr lang="de-DE" sz="3200" b="1" dirty="0">
                <a:solidFill>
                  <a:schemeClr val="accent1"/>
                </a:solidFill>
                <a:latin typeface="Arial Black" panose="020B0A04020102020204" pitchFamily="34" charset="0"/>
              </a:rPr>
              <a:t>Psychologische Perspektive auf Gesundheit</a:t>
            </a:r>
          </a:p>
        </p:txBody>
      </p:sp>
      <p:sp>
        <p:nvSpPr>
          <p:cNvPr id="3" name="Inhaltsplatzhalter 2">
            <a:extLst>
              <a:ext uri="{FF2B5EF4-FFF2-40B4-BE49-F238E27FC236}">
                <a16:creationId xmlns:a16="http://schemas.microsoft.com/office/drawing/2014/main" id="{159C75D7-BFD7-301F-B236-95EFD0BDE09A}"/>
              </a:ext>
            </a:extLst>
          </p:cNvPr>
          <p:cNvSpPr>
            <a:spLocks noGrp="1"/>
          </p:cNvSpPr>
          <p:nvPr>
            <p:ph idx="1"/>
          </p:nvPr>
        </p:nvSpPr>
        <p:spPr>
          <a:xfrm>
            <a:off x="522514" y="1425428"/>
            <a:ext cx="11141402" cy="4351338"/>
          </a:xfrm>
        </p:spPr>
        <p:txBody>
          <a:bodyPr>
            <a:normAutofit/>
          </a:bodyPr>
          <a:lstStyle/>
          <a:p>
            <a:pPr marL="0" indent="0">
              <a:lnSpc>
                <a:spcPct val="100000"/>
              </a:lnSpc>
              <a:buNone/>
            </a:pPr>
            <a:r>
              <a:rPr lang="de-DE" sz="2400" b="0" i="0" dirty="0">
                <a:solidFill>
                  <a:srgbClr val="242021"/>
                </a:solidFill>
                <a:effectLst/>
                <a:latin typeface="AkkuratPro-Light"/>
              </a:rPr>
              <a:t>Jeder Mensch erlebt und </a:t>
            </a:r>
            <a:r>
              <a:rPr lang="de-DE" sz="2400" b="1" i="0" dirty="0">
                <a:solidFill>
                  <a:schemeClr val="accent1"/>
                </a:solidFill>
                <a:effectLst/>
                <a:latin typeface="AkkuratPro-Light"/>
              </a:rPr>
              <a:t>verarbeitet</a:t>
            </a:r>
            <a:r>
              <a:rPr lang="de-DE" sz="2400" b="0" i="0" dirty="0">
                <a:solidFill>
                  <a:srgbClr val="242021"/>
                </a:solidFill>
                <a:effectLst/>
                <a:latin typeface="AkkuratPro-Light"/>
              </a:rPr>
              <a:t> gesundheitsrelevante Aspekte auf </a:t>
            </a:r>
            <a:r>
              <a:rPr lang="de-DE" sz="2400" b="1" i="0" dirty="0">
                <a:solidFill>
                  <a:schemeClr val="accent1"/>
                </a:solidFill>
                <a:effectLst/>
                <a:latin typeface="AkkuratPro-Light"/>
              </a:rPr>
              <a:t>individuelle Art und Weise</a:t>
            </a:r>
            <a:r>
              <a:rPr lang="de-DE" sz="2400" b="0" i="0" dirty="0">
                <a:solidFill>
                  <a:srgbClr val="242021"/>
                </a:solidFill>
                <a:effectLst/>
                <a:latin typeface="AkkuratPro-Light"/>
              </a:rPr>
              <a:t>. Jeder Mensch verfügt über spezifische gesundheitsbezogene </a:t>
            </a:r>
            <a:r>
              <a:rPr lang="de-DE" sz="2400" b="1" dirty="0">
                <a:solidFill>
                  <a:schemeClr val="accent1"/>
                </a:solidFill>
                <a:latin typeface="AkkuratPro-Light"/>
              </a:rPr>
              <a:t>Einstellungen</a:t>
            </a:r>
            <a:r>
              <a:rPr lang="de-DE" sz="2400" b="0" i="0" dirty="0">
                <a:solidFill>
                  <a:srgbClr val="242021"/>
                </a:solidFill>
                <a:effectLst/>
                <a:latin typeface="AkkuratPro-Light"/>
              </a:rPr>
              <a:t> und </a:t>
            </a:r>
            <a:r>
              <a:rPr lang="de-DE" sz="2400" b="1" dirty="0">
                <a:solidFill>
                  <a:schemeClr val="accent1"/>
                </a:solidFill>
                <a:latin typeface="AkkuratPro-Light"/>
              </a:rPr>
              <a:t>Überzeugungen</a:t>
            </a:r>
            <a:r>
              <a:rPr lang="de-DE" sz="2400" b="0" i="0" dirty="0">
                <a:solidFill>
                  <a:srgbClr val="242021"/>
                </a:solidFill>
                <a:effectLst/>
                <a:latin typeface="AkkuratPro-Light"/>
              </a:rPr>
              <a:t>, setzt sich spezifische gesundheitsbezogene </a:t>
            </a:r>
            <a:r>
              <a:rPr lang="de-DE" sz="2400" b="1" dirty="0">
                <a:solidFill>
                  <a:schemeClr val="accent1"/>
                </a:solidFill>
                <a:latin typeface="AkkuratPro-Light"/>
              </a:rPr>
              <a:t>Ziele </a:t>
            </a:r>
            <a:r>
              <a:rPr lang="de-DE" sz="2400" b="0" i="0" dirty="0">
                <a:solidFill>
                  <a:srgbClr val="242021"/>
                </a:solidFill>
                <a:effectLst/>
                <a:latin typeface="AkkuratPro-Light"/>
              </a:rPr>
              <a:t>und zeigt ein spezifisches gesundheitsbezogenes </a:t>
            </a:r>
            <a:r>
              <a:rPr lang="de-DE" sz="2400" b="1" i="0" dirty="0">
                <a:solidFill>
                  <a:schemeClr val="accent1"/>
                </a:solidFill>
                <a:effectLst/>
                <a:latin typeface="AkkuratPro-Light"/>
              </a:rPr>
              <a:t>Verhalten</a:t>
            </a:r>
            <a:r>
              <a:rPr lang="de-DE" sz="2400" b="0" i="0" dirty="0">
                <a:solidFill>
                  <a:srgbClr val="242021"/>
                </a:solidFill>
                <a:effectLst/>
                <a:latin typeface="AkkuratPro-Light"/>
              </a:rPr>
              <a:t>. </a:t>
            </a:r>
          </a:p>
          <a:p>
            <a:pPr marL="0" indent="0">
              <a:lnSpc>
                <a:spcPct val="100000"/>
              </a:lnSpc>
              <a:buNone/>
            </a:pPr>
            <a:endParaRPr lang="de-DE" sz="2400" b="0" i="0" dirty="0">
              <a:solidFill>
                <a:srgbClr val="242021"/>
              </a:solidFill>
              <a:effectLst/>
              <a:latin typeface="AkkuratPro-Light"/>
            </a:endParaRPr>
          </a:p>
          <a:p>
            <a:pPr marL="0" indent="0">
              <a:lnSpc>
                <a:spcPct val="100000"/>
              </a:lnSpc>
              <a:buNone/>
            </a:pPr>
            <a:r>
              <a:rPr lang="de-DE" sz="2400" b="0" i="0" dirty="0">
                <a:solidFill>
                  <a:srgbClr val="242021"/>
                </a:solidFill>
                <a:effectLst/>
                <a:latin typeface="AkkuratPro-Light"/>
              </a:rPr>
              <a:t>Die Psychologie als </a:t>
            </a:r>
            <a:r>
              <a:rPr lang="de-DE" sz="2400" b="1" dirty="0">
                <a:solidFill>
                  <a:schemeClr val="accent1"/>
                </a:solidFill>
                <a:latin typeface="AkkuratPro-Light"/>
              </a:rPr>
              <a:t>Wissenschaft des Erlebens und Verhaltens </a:t>
            </a:r>
            <a:r>
              <a:rPr lang="de-DE" sz="2400" b="0" i="0" dirty="0">
                <a:solidFill>
                  <a:srgbClr val="242021"/>
                </a:solidFill>
                <a:effectLst/>
                <a:latin typeface="AkkuratPro-Light"/>
              </a:rPr>
              <a:t>fokussiert alle Fragen, die </a:t>
            </a:r>
          </a:p>
          <a:p>
            <a:pPr>
              <a:lnSpc>
                <a:spcPct val="100000"/>
              </a:lnSpc>
              <a:buFont typeface="Wingdings" panose="05000000000000000000" pitchFamily="2" charset="2"/>
              <a:buChar char="Ø"/>
            </a:pPr>
            <a:r>
              <a:rPr lang="de-DE" sz="2400" b="0" i="0" dirty="0">
                <a:solidFill>
                  <a:srgbClr val="242021"/>
                </a:solidFill>
                <a:effectLst/>
                <a:latin typeface="AkkuratPro-Light"/>
              </a:rPr>
              <a:t>die individuelle </a:t>
            </a:r>
            <a:r>
              <a:rPr lang="de-DE" sz="2400" b="1" i="0" dirty="0">
                <a:solidFill>
                  <a:schemeClr val="accent1"/>
                </a:solidFill>
                <a:effectLst/>
                <a:latin typeface="AkkuratPro-Light"/>
              </a:rPr>
              <a:t>Sichtweise</a:t>
            </a:r>
            <a:r>
              <a:rPr lang="de-DE" sz="2400" b="0" i="0" dirty="0">
                <a:solidFill>
                  <a:srgbClr val="242021"/>
                </a:solidFill>
                <a:effectLst/>
                <a:latin typeface="AkkuratPro-Light"/>
              </a:rPr>
              <a:t> auf die Gesundheit, </a:t>
            </a:r>
          </a:p>
          <a:p>
            <a:pPr>
              <a:lnSpc>
                <a:spcPct val="100000"/>
              </a:lnSpc>
              <a:buFont typeface="Wingdings" panose="05000000000000000000" pitchFamily="2" charset="2"/>
              <a:buChar char="Ø"/>
            </a:pPr>
            <a:r>
              <a:rPr lang="de-DE" sz="2400" b="0" i="0" dirty="0">
                <a:solidFill>
                  <a:srgbClr val="242021"/>
                </a:solidFill>
                <a:effectLst/>
                <a:latin typeface="AkkuratPro-Light"/>
              </a:rPr>
              <a:t>die gesundheitsbezogene </a:t>
            </a:r>
            <a:r>
              <a:rPr lang="de-DE" sz="2400" b="1" i="0" dirty="0">
                <a:solidFill>
                  <a:schemeClr val="accent1"/>
                </a:solidFill>
                <a:effectLst/>
                <a:latin typeface="AkkuratPro-Light"/>
              </a:rPr>
              <a:t>Informationsverarbeitung</a:t>
            </a:r>
            <a:r>
              <a:rPr lang="de-DE" sz="2400" b="0" i="0" dirty="0">
                <a:solidFill>
                  <a:schemeClr val="accent1"/>
                </a:solidFill>
                <a:effectLst/>
                <a:latin typeface="AkkuratPro-Light"/>
              </a:rPr>
              <a:t> </a:t>
            </a:r>
            <a:r>
              <a:rPr lang="de-DE" sz="2400" b="0" i="0" dirty="0">
                <a:solidFill>
                  <a:srgbClr val="242021"/>
                </a:solidFill>
                <a:effectLst/>
                <a:latin typeface="AkkuratPro-Light"/>
              </a:rPr>
              <a:t>des Einzelnen </a:t>
            </a:r>
          </a:p>
          <a:p>
            <a:pPr>
              <a:lnSpc>
                <a:spcPct val="100000"/>
              </a:lnSpc>
              <a:buFont typeface="Wingdings" panose="05000000000000000000" pitchFamily="2" charset="2"/>
              <a:buChar char="Ø"/>
            </a:pPr>
            <a:r>
              <a:rPr lang="de-DE" sz="2400" b="0" i="0" dirty="0">
                <a:solidFill>
                  <a:srgbClr val="242021"/>
                </a:solidFill>
                <a:effectLst/>
                <a:latin typeface="AkkuratPro-Light"/>
              </a:rPr>
              <a:t>sowie das individuelle </a:t>
            </a:r>
            <a:r>
              <a:rPr lang="de-DE" sz="2400" b="1" dirty="0">
                <a:solidFill>
                  <a:schemeClr val="accent1"/>
                </a:solidFill>
                <a:latin typeface="AkkuratPro-Light"/>
              </a:rPr>
              <a:t>Gesundheitsverhalten</a:t>
            </a:r>
            <a:r>
              <a:rPr lang="de-DE" sz="2400" b="0" i="0" dirty="0">
                <a:solidFill>
                  <a:srgbClr val="242021"/>
                </a:solidFill>
                <a:effectLst/>
                <a:latin typeface="AkkuratPro-Light"/>
              </a:rPr>
              <a:t> betreffen.</a:t>
            </a:r>
          </a:p>
        </p:txBody>
      </p:sp>
      <p:pic>
        <p:nvPicPr>
          <p:cNvPr id="4" name="Grafik 3">
            <a:extLst>
              <a:ext uri="{FF2B5EF4-FFF2-40B4-BE49-F238E27FC236}">
                <a16:creationId xmlns:a16="http://schemas.microsoft.com/office/drawing/2014/main" id="{DDC5DA93-3BEA-17DE-2A15-474766294681}"/>
              </a:ext>
            </a:extLst>
          </p:cNvPr>
          <p:cNvPicPr>
            <a:picLocks noChangeAspect="1"/>
          </p:cNvPicPr>
          <p:nvPr/>
        </p:nvPicPr>
        <p:blipFill rotWithShape="1">
          <a:blip r:embed="rId2"/>
          <a:srcRect t="22685"/>
          <a:stretch/>
        </p:blipFill>
        <p:spPr>
          <a:xfrm>
            <a:off x="9898912" y="5942975"/>
            <a:ext cx="2201825" cy="1134897"/>
          </a:xfrm>
          <a:prstGeom prst="rect">
            <a:avLst/>
          </a:prstGeom>
        </p:spPr>
      </p:pic>
      <p:sp>
        <p:nvSpPr>
          <p:cNvPr id="5" name="Rechteck 4">
            <a:extLst>
              <a:ext uri="{FF2B5EF4-FFF2-40B4-BE49-F238E27FC236}">
                <a16:creationId xmlns:a16="http://schemas.microsoft.com/office/drawing/2014/main" id="{AC7EF545-8A40-BBDC-AEAF-20940F1E3EAB}"/>
              </a:ext>
            </a:extLst>
          </p:cNvPr>
          <p:cNvSpPr/>
          <p:nvPr/>
        </p:nvSpPr>
        <p:spPr>
          <a:xfrm>
            <a:off x="0" y="6211669"/>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1FD23A1-F52D-FAD0-E73F-9743BDBC519A}"/>
              </a:ext>
            </a:extLst>
          </p:cNvPr>
          <p:cNvSpPr txBox="1"/>
          <p:nvPr/>
        </p:nvSpPr>
        <p:spPr>
          <a:xfrm>
            <a:off x="-1772" y="6211669"/>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7" name="Textfeld 6">
            <a:extLst>
              <a:ext uri="{FF2B5EF4-FFF2-40B4-BE49-F238E27FC236}">
                <a16:creationId xmlns:a16="http://schemas.microsoft.com/office/drawing/2014/main" id="{DEE99129-E36E-0B44-C9AE-DCA3A4276902}"/>
              </a:ext>
            </a:extLst>
          </p:cNvPr>
          <p:cNvSpPr txBox="1"/>
          <p:nvPr/>
        </p:nvSpPr>
        <p:spPr>
          <a:xfrm>
            <a:off x="4224669" y="6211669"/>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Tree>
    <p:extLst>
      <p:ext uri="{BB962C8B-B14F-4D97-AF65-F5344CB8AC3E}">
        <p14:creationId xmlns:p14="http://schemas.microsoft.com/office/powerpoint/2010/main" val="250212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B6076-E924-7A5E-8A2E-F9C96C01DA98}"/>
              </a:ext>
            </a:extLst>
          </p:cNvPr>
          <p:cNvSpPr>
            <a:spLocks noGrp="1"/>
          </p:cNvSpPr>
          <p:nvPr>
            <p:ph type="title"/>
          </p:nvPr>
        </p:nvSpPr>
        <p:spPr>
          <a:xfrm>
            <a:off x="838200" y="0"/>
            <a:ext cx="10515600" cy="1325563"/>
          </a:xfrm>
        </p:spPr>
        <p:txBody>
          <a:bodyPr>
            <a:normAutofit/>
          </a:bodyPr>
          <a:lstStyle/>
          <a:p>
            <a:r>
              <a:rPr lang="de-DE" sz="3200" b="1" dirty="0">
                <a:solidFill>
                  <a:schemeClr val="accent1"/>
                </a:solidFill>
                <a:latin typeface="Arial Black" panose="020B0A04020102020204" pitchFamily="34" charset="0"/>
              </a:rPr>
              <a:t>Psychologische Perspektive auf Gesundheit</a:t>
            </a:r>
            <a:endParaRPr lang="de-DE" sz="3200" dirty="0"/>
          </a:p>
        </p:txBody>
      </p:sp>
      <p:sp>
        <p:nvSpPr>
          <p:cNvPr id="4" name="Textfeld 1">
            <a:extLst>
              <a:ext uri="{FF2B5EF4-FFF2-40B4-BE49-F238E27FC236}">
                <a16:creationId xmlns:a16="http://schemas.microsoft.com/office/drawing/2014/main" id="{E0B72F8F-8588-567A-05A9-9A718F5F5CB2}"/>
              </a:ext>
            </a:extLst>
          </p:cNvPr>
          <p:cNvSpPr txBox="1">
            <a:spLocks noChangeArrowheads="1"/>
          </p:cNvSpPr>
          <p:nvPr/>
        </p:nvSpPr>
        <p:spPr bwMode="auto">
          <a:xfrm>
            <a:off x="3848397" y="2863289"/>
            <a:ext cx="3029857" cy="14773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800" b="1" dirty="0">
                <a:solidFill>
                  <a:schemeClr val="bg1"/>
                </a:solidFill>
              </a:rPr>
              <a:t>Individuelles Problemverständnis </a:t>
            </a:r>
          </a:p>
          <a:p>
            <a:pPr algn="ctr" eaLnBrk="1" hangingPunct="1">
              <a:spcBef>
                <a:spcPct val="0"/>
              </a:spcBef>
              <a:buFontTx/>
              <a:buNone/>
            </a:pPr>
            <a:r>
              <a:rPr lang="de-DE" altLang="de-DE" sz="1800" dirty="0">
                <a:solidFill>
                  <a:schemeClr val="bg1"/>
                </a:solidFill>
              </a:rPr>
              <a:t> „Ich habe ein Problem“</a:t>
            </a:r>
          </a:p>
          <a:p>
            <a:pPr algn="ctr" eaLnBrk="1" hangingPunct="1">
              <a:spcBef>
                <a:spcPct val="0"/>
              </a:spcBef>
              <a:buFontTx/>
              <a:buNone/>
            </a:pPr>
            <a:r>
              <a:rPr lang="de-DE" altLang="de-DE" sz="1800" dirty="0">
                <a:solidFill>
                  <a:schemeClr val="bg1"/>
                </a:solidFill>
              </a:rPr>
              <a:t>„Ich bin überzeugt/der Meinung, das ist so, weil…“</a:t>
            </a:r>
          </a:p>
        </p:txBody>
      </p:sp>
      <p:sp>
        <p:nvSpPr>
          <p:cNvPr id="5" name="Textfeld 4">
            <a:extLst>
              <a:ext uri="{FF2B5EF4-FFF2-40B4-BE49-F238E27FC236}">
                <a16:creationId xmlns:a16="http://schemas.microsoft.com/office/drawing/2014/main" id="{DB04AA44-1AA6-CEE4-D49A-7110C3F470AF}"/>
              </a:ext>
            </a:extLst>
          </p:cNvPr>
          <p:cNvSpPr txBox="1">
            <a:spLocks noChangeArrowheads="1"/>
          </p:cNvSpPr>
          <p:nvPr/>
        </p:nvSpPr>
        <p:spPr bwMode="auto">
          <a:xfrm>
            <a:off x="275256" y="3078872"/>
            <a:ext cx="1836738" cy="10461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800" b="1" dirty="0">
                <a:solidFill>
                  <a:schemeClr val="bg2"/>
                </a:solidFill>
              </a:rPr>
              <a:t>Realität</a:t>
            </a:r>
          </a:p>
          <a:p>
            <a:pPr algn="ctr" eaLnBrk="1" hangingPunct="1">
              <a:spcBef>
                <a:spcPct val="0"/>
              </a:spcBef>
              <a:buFontTx/>
              <a:buNone/>
            </a:pPr>
            <a:endParaRPr lang="de-DE" altLang="de-DE" sz="800" dirty="0">
              <a:solidFill>
                <a:schemeClr val="bg2"/>
              </a:solidFill>
            </a:endParaRPr>
          </a:p>
          <a:p>
            <a:pPr algn="ctr" eaLnBrk="1" hangingPunct="1">
              <a:spcBef>
                <a:spcPct val="0"/>
              </a:spcBef>
              <a:buFontTx/>
              <a:buNone/>
            </a:pPr>
            <a:r>
              <a:rPr lang="de-DE" altLang="de-DE" sz="1800" dirty="0">
                <a:solidFill>
                  <a:schemeClr val="bg2"/>
                </a:solidFill>
              </a:rPr>
              <a:t>Tatsächliches Wirkgefüge </a:t>
            </a:r>
          </a:p>
        </p:txBody>
      </p:sp>
      <p:sp>
        <p:nvSpPr>
          <p:cNvPr id="6" name="Pfeil nach rechts 5">
            <a:extLst>
              <a:ext uri="{FF2B5EF4-FFF2-40B4-BE49-F238E27FC236}">
                <a16:creationId xmlns:a16="http://schemas.microsoft.com/office/drawing/2014/main" id="{A175A848-AE13-7A91-5EA1-7AFED3573F6C}"/>
              </a:ext>
            </a:extLst>
          </p:cNvPr>
          <p:cNvSpPr/>
          <p:nvPr/>
        </p:nvSpPr>
        <p:spPr bwMode="auto">
          <a:xfrm>
            <a:off x="2375519" y="3458284"/>
            <a:ext cx="1345992"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grpSp>
        <p:nvGrpSpPr>
          <p:cNvPr id="7" name="Gruppieren 6">
            <a:extLst>
              <a:ext uri="{FF2B5EF4-FFF2-40B4-BE49-F238E27FC236}">
                <a16:creationId xmlns:a16="http://schemas.microsoft.com/office/drawing/2014/main" id="{BE1963A1-045F-C8D0-E1EC-1184D0C81C0A}"/>
              </a:ext>
            </a:extLst>
          </p:cNvPr>
          <p:cNvGrpSpPr>
            <a:grpSpLocks/>
          </p:cNvGrpSpPr>
          <p:nvPr/>
        </p:nvGrpSpPr>
        <p:grpSpPr bwMode="auto">
          <a:xfrm>
            <a:off x="2725289" y="2665474"/>
            <a:ext cx="5726849" cy="3181735"/>
            <a:chOff x="3239347" y="4568616"/>
            <a:chExt cx="5215961" cy="2487905"/>
          </a:xfrm>
        </p:grpSpPr>
        <p:sp>
          <p:nvSpPr>
            <p:cNvPr id="9" name="Pfeil nach rechts 7">
              <a:extLst>
                <a:ext uri="{FF2B5EF4-FFF2-40B4-BE49-F238E27FC236}">
                  <a16:creationId xmlns:a16="http://schemas.microsoft.com/office/drawing/2014/main" id="{BBCBF92F-21F7-1E08-BDF7-AB3A66B347EC}"/>
                </a:ext>
              </a:extLst>
            </p:cNvPr>
            <p:cNvSpPr/>
            <p:nvPr/>
          </p:nvSpPr>
          <p:spPr>
            <a:xfrm rot="5400000">
              <a:off x="3325332" y="4739019"/>
              <a:ext cx="627984" cy="287178"/>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0" name="Textfeld 9">
              <a:extLst>
                <a:ext uri="{FF2B5EF4-FFF2-40B4-BE49-F238E27FC236}">
                  <a16:creationId xmlns:a16="http://schemas.microsoft.com/office/drawing/2014/main" id="{5A130613-C8A7-295A-763C-60E0802E89CB}"/>
                </a:ext>
              </a:extLst>
            </p:cNvPr>
            <p:cNvSpPr txBox="1"/>
            <p:nvPr/>
          </p:nvSpPr>
          <p:spPr>
            <a:xfrm>
              <a:off x="3239347" y="6117944"/>
              <a:ext cx="5215961" cy="938577"/>
            </a:xfrm>
            <a:prstGeom prst="rect">
              <a:avLst/>
            </a:prstGeom>
            <a:solidFill>
              <a:schemeClr val="accent1">
                <a:lumMod val="20000"/>
                <a:lumOff val="80000"/>
              </a:schemeClr>
            </a:solidFill>
          </p:spPr>
          <p:txBody>
            <a:bodyPr wrap="square">
              <a:spAutoFit/>
            </a:bodyPr>
            <a:lstStyle/>
            <a:p>
              <a:pPr algn="ctr" eaLnBrk="1" hangingPunct="1">
                <a:defRPr/>
              </a:pPr>
              <a:r>
                <a:rPr lang="de-DE" sz="1600" b="1" dirty="0">
                  <a:latin typeface="Arial" charset="0"/>
                  <a:cs typeface="+mn-cs"/>
                </a:rPr>
                <a:t>Situation / Setting / Lebenswelt</a:t>
              </a:r>
            </a:p>
            <a:p>
              <a:pPr marL="895350" indent="-142875" eaLnBrk="1" hangingPunct="1">
                <a:buFontTx/>
                <a:buChar char="-"/>
                <a:defRPr/>
              </a:pPr>
              <a:r>
                <a:rPr lang="de-DE" sz="1400" dirty="0">
                  <a:latin typeface="Arial" charset="0"/>
                  <a:cs typeface="+mn-cs"/>
                </a:rPr>
                <a:t>Interaktionskontext</a:t>
              </a:r>
            </a:p>
            <a:p>
              <a:pPr marL="895350" indent="-142875" eaLnBrk="1" hangingPunct="1">
                <a:buFontTx/>
                <a:buChar char="-"/>
                <a:defRPr/>
              </a:pPr>
              <a:r>
                <a:rPr lang="de-DE" sz="1400" dirty="0">
                  <a:latin typeface="Arial" charset="0"/>
                </a:rPr>
                <a:t>Ressourcen</a:t>
              </a:r>
            </a:p>
            <a:p>
              <a:pPr marL="895350" indent="-142875" eaLnBrk="1" hangingPunct="1">
                <a:buFontTx/>
                <a:buChar char="-"/>
                <a:defRPr/>
              </a:pPr>
              <a:r>
                <a:rPr lang="de-DE" sz="1400" dirty="0">
                  <a:latin typeface="Arial" charset="0"/>
                  <a:cs typeface="+mn-cs"/>
                </a:rPr>
                <a:t>Soziale Unterstützung</a:t>
              </a:r>
            </a:p>
            <a:p>
              <a:pPr marL="895350" indent="-142875" eaLnBrk="1" hangingPunct="1">
                <a:buFontTx/>
                <a:buChar char="-"/>
                <a:defRPr/>
              </a:pPr>
              <a:r>
                <a:rPr lang="de-DE" sz="1400" dirty="0">
                  <a:latin typeface="Arial" charset="0"/>
                  <a:cs typeface="+mn-cs"/>
                </a:rPr>
                <a:t>Erwartungen</a:t>
              </a:r>
            </a:p>
          </p:txBody>
        </p:sp>
        <p:sp>
          <p:nvSpPr>
            <p:cNvPr id="11" name="Pfeil nach rechts 10">
              <a:extLst>
                <a:ext uri="{FF2B5EF4-FFF2-40B4-BE49-F238E27FC236}">
                  <a16:creationId xmlns:a16="http://schemas.microsoft.com/office/drawing/2014/main" id="{B4CDB435-B68E-2D20-6A5C-08F673CD4B3B}"/>
                </a:ext>
              </a:extLst>
            </p:cNvPr>
            <p:cNvSpPr/>
            <p:nvPr/>
          </p:nvSpPr>
          <p:spPr>
            <a:xfrm rot="5400000" flipH="1">
              <a:off x="3325332" y="5561629"/>
              <a:ext cx="627985" cy="287178"/>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grpSp>
      <p:sp>
        <p:nvSpPr>
          <p:cNvPr id="12" name="Textfeld 1">
            <a:extLst>
              <a:ext uri="{FF2B5EF4-FFF2-40B4-BE49-F238E27FC236}">
                <a16:creationId xmlns:a16="http://schemas.microsoft.com/office/drawing/2014/main" id="{64EE85E3-B3D2-9B4D-1DDF-0853410F5C00}"/>
              </a:ext>
            </a:extLst>
          </p:cNvPr>
          <p:cNvSpPr txBox="1">
            <a:spLocks noChangeArrowheads="1"/>
          </p:cNvSpPr>
          <p:nvPr/>
        </p:nvSpPr>
        <p:spPr bwMode="auto">
          <a:xfrm>
            <a:off x="8560611" y="2863289"/>
            <a:ext cx="2525034" cy="158504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800" b="1" dirty="0">
                <a:solidFill>
                  <a:schemeClr val="bg1"/>
                </a:solidFill>
              </a:rPr>
              <a:t>Individuelles Verhalten </a:t>
            </a:r>
          </a:p>
          <a:p>
            <a:pPr algn="ctr" eaLnBrk="1" hangingPunct="1">
              <a:spcBef>
                <a:spcPct val="0"/>
              </a:spcBef>
              <a:buFontTx/>
              <a:buNone/>
            </a:pPr>
            <a:r>
              <a:rPr lang="de-DE" altLang="de-DE" sz="600" b="1" dirty="0">
                <a:solidFill>
                  <a:schemeClr val="bg1"/>
                </a:solidFill>
              </a:rPr>
              <a:t> </a:t>
            </a:r>
          </a:p>
          <a:p>
            <a:pPr algn="ctr" eaLnBrk="1" hangingPunct="1">
              <a:spcBef>
                <a:spcPct val="0"/>
              </a:spcBef>
              <a:buFontTx/>
              <a:buNone/>
            </a:pPr>
            <a:r>
              <a:rPr lang="de-DE" altLang="de-DE" sz="1800" dirty="0">
                <a:solidFill>
                  <a:schemeClr val="bg1"/>
                </a:solidFill>
              </a:rPr>
              <a:t>„Ich kann etwas tun, um meine Gesundheit zu verbessern.“ </a:t>
            </a:r>
          </a:p>
        </p:txBody>
      </p:sp>
      <p:sp>
        <p:nvSpPr>
          <p:cNvPr id="13" name="Textfeld 12">
            <a:extLst>
              <a:ext uri="{FF2B5EF4-FFF2-40B4-BE49-F238E27FC236}">
                <a16:creationId xmlns:a16="http://schemas.microsoft.com/office/drawing/2014/main" id="{F7E03692-3170-37F9-3394-59E8673BF6F4}"/>
              </a:ext>
            </a:extLst>
          </p:cNvPr>
          <p:cNvSpPr txBox="1"/>
          <p:nvPr/>
        </p:nvSpPr>
        <p:spPr bwMode="auto">
          <a:xfrm>
            <a:off x="2725290" y="1221755"/>
            <a:ext cx="5744068" cy="1200329"/>
          </a:xfrm>
          <a:prstGeom prst="rect">
            <a:avLst/>
          </a:prstGeom>
          <a:solidFill>
            <a:schemeClr val="accent1">
              <a:lumMod val="20000"/>
              <a:lumOff val="80000"/>
            </a:schemeClr>
          </a:solidFill>
        </p:spPr>
        <p:txBody>
          <a:bodyPr wrap="square">
            <a:spAutoFit/>
          </a:bodyPr>
          <a:lstStyle/>
          <a:p>
            <a:pPr algn="ctr" eaLnBrk="1" hangingPunct="1">
              <a:defRPr/>
            </a:pPr>
            <a:r>
              <a:rPr lang="de-DE" sz="1600" b="1" dirty="0">
                <a:latin typeface="Arial" charset="0"/>
                <a:cs typeface="+mn-cs"/>
              </a:rPr>
              <a:t>Person</a:t>
            </a:r>
          </a:p>
          <a:p>
            <a:pPr marL="144000" indent="-144000">
              <a:buFontTx/>
              <a:buChar char="-"/>
              <a:defRPr/>
            </a:pPr>
            <a:r>
              <a:rPr lang="de-DE" sz="1400" dirty="0">
                <a:latin typeface="Arial" charset="0"/>
                <a:cs typeface="+mn-cs"/>
              </a:rPr>
              <a:t>Erfahrungen		- </a:t>
            </a:r>
            <a:r>
              <a:rPr lang="de-DE" sz="1400" dirty="0">
                <a:latin typeface="Arial" charset="0"/>
              </a:rPr>
              <a:t>Informationsverarbeitung</a:t>
            </a:r>
            <a:endParaRPr lang="de-DE" sz="1400" dirty="0">
              <a:latin typeface="Arial" charset="0"/>
              <a:cs typeface="+mn-cs"/>
            </a:endParaRPr>
          </a:p>
          <a:p>
            <a:pPr marL="144000" indent="-144000">
              <a:buFontTx/>
              <a:buChar char="-"/>
              <a:defRPr/>
            </a:pPr>
            <a:r>
              <a:rPr lang="de-DE" sz="1400" dirty="0">
                <a:latin typeface="Arial" charset="0"/>
                <a:cs typeface="+mn-cs"/>
              </a:rPr>
              <a:t>Einstellungen		- </a:t>
            </a:r>
            <a:r>
              <a:rPr lang="de-DE" sz="1400" dirty="0">
                <a:latin typeface="Arial" charset="0"/>
              </a:rPr>
              <a:t>Selbstwirksamkeitserwartung </a:t>
            </a:r>
          </a:p>
          <a:p>
            <a:pPr marL="144000" indent="-144000" eaLnBrk="1" hangingPunct="1">
              <a:buFontTx/>
              <a:buChar char="-"/>
              <a:defRPr/>
            </a:pPr>
            <a:r>
              <a:rPr lang="de-DE" sz="1400" dirty="0">
                <a:latin typeface="Arial" charset="0"/>
                <a:cs typeface="+mn-cs"/>
              </a:rPr>
              <a:t>Überzeugungen		- Handlungskontrollüberzeugung</a:t>
            </a:r>
          </a:p>
          <a:p>
            <a:pPr marL="144000" indent="-144000">
              <a:buFontTx/>
              <a:buChar char="-"/>
              <a:defRPr/>
            </a:pPr>
            <a:r>
              <a:rPr lang="de-DE" sz="1400" dirty="0">
                <a:latin typeface="Arial" charset="0"/>
              </a:rPr>
              <a:t>Coping			</a:t>
            </a:r>
          </a:p>
        </p:txBody>
      </p:sp>
      <p:sp>
        <p:nvSpPr>
          <p:cNvPr id="14" name="Pfeil nach rechts 5">
            <a:extLst>
              <a:ext uri="{FF2B5EF4-FFF2-40B4-BE49-F238E27FC236}">
                <a16:creationId xmlns:a16="http://schemas.microsoft.com/office/drawing/2014/main" id="{3115F30F-AB8E-BB7E-BFBD-426676EE7C7D}"/>
              </a:ext>
            </a:extLst>
          </p:cNvPr>
          <p:cNvSpPr/>
          <p:nvPr/>
        </p:nvSpPr>
        <p:spPr bwMode="auto">
          <a:xfrm>
            <a:off x="6986727" y="3468591"/>
            <a:ext cx="1465411"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5" name="Pfeil nach rechts 7">
            <a:extLst>
              <a:ext uri="{FF2B5EF4-FFF2-40B4-BE49-F238E27FC236}">
                <a16:creationId xmlns:a16="http://schemas.microsoft.com/office/drawing/2014/main" id="{A43FDBE1-88DA-E2FA-CC72-057D6673FC35}"/>
              </a:ext>
            </a:extLst>
          </p:cNvPr>
          <p:cNvSpPr/>
          <p:nvPr/>
        </p:nvSpPr>
        <p:spPr bwMode="auto">
          <a:xfrm rot="5400000">
            <a:off x="7202220" y="2924556"/>
            <a:ext cx="803117" cy="315306"/>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6" name="Pfeil nach rechts 10">
            <a:extLst>
              <a:ext uri="{FF2B5EF4-FFF2-40B4-BE49-F238E27FC236}">
                <a16:creationId xmlns:a16="http://schemas.microsoft.com/office/drawing/2014/main" id="{9AAB3BCB-A554-50D8-99AF-2ABE193F56D5}"/>
              </a:ext>
            </a:extLst>
          </p:cNvPr>
          <p:cNvSpPr/>
          <p:nvPr/>
        </p:nvSpPr>
        <p:spPr bwMode="auto">
          <a:xfrm rot="5400000" flipH="1">
            <a:off x="7196654" y="3991115"/>
            <a:ext cx="803118" cy="315306"/>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pic>
        <p:nvPicPr>
          <p:cNvPr id="17" name="Grafik 16">
            <a:extLst>
              <a:ext uri="{FF2B5EF4-FFF2-40B4-BE49-F238E27FC236}">
                <a16:creationId xmlns:a16="http://schemas.microsoft.com/office/drawing/2014/main" id="{4B8347BC-57CA-0422-7317-3BD29D5D4F7C}"/>
              </a:ext>
            </a:extLst>
          </p:cNvPr>
          <p:cNvPicPr>
            <a:picLocks noChangeAspect="1"/>
          </p:cNvPicPr>
          <p:nvPr/>
        </p:nvPicPr>
        <p:blipFill rotWithShape="1">
          <a:blip r:embed="rId2"/>
          <a:srcRect t="22685"/>
          <a:stretch/>
        </p:blipFill>
        <p:spPr>
          <a:xfrm>
            <a:off x="9898912" y="5942975"/>
            <a:ext cx="2201825" cy="1134897"/>
          </a:xfrm>
          <a:prstGeom prst="rect">
            <a:avLst/>
          </a:prstGeom>
        </p:spPr>
      </p:pic>
      <p:sp>
        <p:nvSpPr>
          <p:cNvPr id="18" name="Rechteck 17">
            <a:extLst>
              <a:ext uri="{FF2B5EF4-FFF2-40B4-BE49-F238E27FC236}">
                <a16:creationId xmlns:a16="http://schemas.microsoft.com/office/drawing/2014/main" id="{920B27D2-F7B8-3A05-F4B1-664E480CA38D}"/>
              </a:ext>
            </a:extLst>
          </p:cNvPr>
          <p:cNvSpPr/>
          <p:nvPr/>
        </p:nvSpPr>
        <p:spPr>
          <a:xfrm>
            <a:off x="0" y="6211669"/>
            <a:ext cx="9399182" cy="646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6CDF3130-AEAC-AD61-7FA9-0C299F02D8D4}"/>
              </a:ext>
            </a:extLst>
          </p:cNvPr>
          <p:cNvSpPr txBox="1"/>
          <p:nvPr/>
        </p:nvSpPr>
        <p:spPr>
          <a:xfrm>
            <a:off x="-1772" y="6211669"/>
            <a:ext cx="4595037" cy="646331"/>
          </a:xfrm>
          <a:prstGeom prst="rect">
            <a:avLst/>
          </a:prstGeom>
          <a:noFill/>
        </p:spPr>
        <p:txBody>
          <a:bodyPr wrap="square">
            <a:spAutoFit/>
          </a:bodyPr>
          <a:lstStyle/>
          <a:p>
            <a:r>
              <a:rPr lang="de-DE" dirty="0">
                <a:solidFill>
                  <a:schemeClr val="bg1"/>
                </a:solidFill>
              </a:rPr>
              <a:t>Digitale Ringvorlesung: Flensburg - Gdańsk </a:t>
            </a:r>
          </a:p>
          <a:p>
            <a:r>
              <a:rPr lang="de-DE" dirty="0">
                <a:solidFill>
                  <a:schemeClr val="bg1"/>
                </a:solidFill>
              </a:rPr>
              <a:t>Projekts Partners in Mobility</a:t>
            </a:r>
          </a:p>
        </p:txBody>
      </p:sp>
      <p:sp>
        <p:nvSpPr>
          <p:cNvPr id="20" name="Textfeld 19">
            <a:extLst>
              <a:ext uri="{FF2B5EF4-FFF2-40B4-BE49-F238E27FC236}">
                <a16:creationId xmlns:a16="http://schemas.microsoft.com/office/drawing/2014/main" id="{C47B9718-1983-FA07-E9E8-9B1298D1A50E}"/>
              </a:ext>
            </a:extLst>
          </p:cNvPr>
          <p:cNvSpPr txBox="1"/>
          <p:nvPr/>
        </p:nvSpPr>
        <p:spPr>
          <a:xfrm>
            <a:off x="4224669" y="6211669"/>
            <a:ext cx="4972491" cy="646331"/>
          </a:xfrm>
          <a:prstGeom prst="rect">
            <a:avLst/>
          </a:prstGeom>
          <a:noFill/>
        </p:spPr>
        <p:txBody>
          <a:bodyPr wrap="square">
            <a:spAutoFit/>
          </a:bodyPr>
          <a:lstStyle/>
          <a:p>
            <a:pPr algn="ctr"/>
            <a:r>
              <a:rPr lang="de-DE" dirty="0">
                <a:solidFill>
                  <a:schemeClr val="bg1"/>
                </a:solidFill>
              </a:rPr>
              <a:t>Ziel: Gesundheit </a:t>
            </a:r>
          </a:p>
          <a:p>
            <a:pPr algn="ctr"/>
            <a:r>
              <a:rPr lang="de-DE" dirty="0">
                <a:solidFill>
                  <a:schemeClr val="bg1"/>
                </a:solidFill>
              </a:rPr>
              <a:t>Gesundes Lehren und Lernen von Fremdsprachen</a:t>
            </a:r>
          </a:p>
        </p:txBody>
      </p:sp>
    </p:spTree>
    <p:extLst>
      <p:ext uri="{BB962C8B-B14F-4D97-AF65-F5344CB8AC3E}">
        <p14:creationId xmlns:p14="http://schemas.microsoft.com/office/powerpoint/2010/main" val="128523325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3325</Words>
  <Application>Microsoft Office PowerPoint</Application>
  <PresentationFormat>Breitbild</PresentationFormat>
  <Paragraphs>383</Paragraphs>
  <Slides>32</Slides>
  <Notes>1</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32</vt:i4>
      </vt:variant>
    </vt:vector>
  </HeadingPairs>
  <TitlesOfParts>
    <vt:vector size="45" baseType="lpstr">
      <vt:lpstr>AkkuratPro-Bold</vt:lpstr>
      <vt:lpstr>AkkuratPro-Light</vt:lpstr>
      <vt:lpstr>AkkuratPro-LightItalic</vt:lpstr>
      <vt:lpstr>Aptos Black</vt:lpstr>
      <vt:lpstr>Arial</vt:lpstr>
      <vt:lpstr>Arial Black</vt:lpstr>
      <vt:lpstr>Arial Narrow</vt:lpstr>
      <vt:lpstr>Calibri</vt:lpstr>
      <vt:lpstr>Calibri Light</vt:lpstr>
      <vt:lpstr>LyonText-Regular</vt:lpstr>
      <vt:lpstr>LyonText-RegularItalic</vt:lpstr>
      <vt:lpstr>Wingdings</vt:lpstr>
      <vt:lpstr>Office</vt:lpstr>
      <vt:lpstr>Der Begriff der Gesundheit und seine Bedeutung in interdisziplinären Forschungs- und Handlungsfeldern</vt:lpstr>
      <vt:lpstr>Inhalt</vt:lpstr>
      <vt:lpstr>Medizinische Perspektive auf Gesundheit und Krankheit</vt:lpstr>
      <vt:lpstr>Gesundheitsdefinition der WHO</vt:lpstr>
      <vt:lpstr>PowerPoint-Präsentation</vt:lpstr>
      <vt:lpstr>Bio-Psycho-Soziales Modell</vt:lpstr>
      <vt:lpstr>Bio-Psycho-Soziales Modell</vt:lpstr>
      <vt:lpstr>Psychologische Perspektive auf Gesundheit</vt:lpstr>
      <vt:lpstr>Psychologische Perspektive auf Gesundheit</vt:lpstr>
      <vt:lpstr>PowerPoint-Präsentation</vt:lpstr>
      <vt:lpstr>PowerPoint-Präsentation</vt:lpstr>
      <vt:lpstr>Salutogenese und Ressourcenorientierung</vt:lpstr>
      <vt:lpstr>Antonovskys Modell der Salutogenese</vt:lpstr>
      <vt:lpstr>Antonovskys Modell der Salutogenese</vt:lpstr>
      <vt:lpstr>Gesundheitsressourcen</vt:lpstr>
      <vt:lpstr>Coping / Bewältigungsstrategien</vt:lpstr>
      <vt:lpstr>Gesundheits-, Risiko-, Krankheits-, Krankenrollenverhalten </vt:lpstr>
      <vt:lpstr>PowerPoint-Präsentation</vt:lpstr>
      <vt:lpstr>Soziologische Perspektive auf Gesundheit</vt:lpstr>
      <vt:lpstr>Determinanten  der Gesundheit Dahlgreen &amp; Whitehead (2006)</vt:lpstr>
      <vt:lpstr>PowerPoint-Präsentation</vt:lpstr>
      <vt:lpstr>Settingansatz / Lebensweltenansatz (Ottawa Charta; WHO, 1986)</vt:lpstr>
      <vt:lpstr>Empowerment (Befähigung)</vt:lpstr>
      <vt:lpstr>Ansätze des Empowerments</vt:lpstr>
      <vt:lpstr>Multi- und interdisziplinäres Feld der Gesundheitswissenschaften</vt:lpstr>
      <vt:lpstr>Prävention, Kuration, Förderung</vt:lpstr>
      <vt:lpstr>Chronische Erkrankungen (Tertiärprävention/Rehabilitation) </vt:lpstr>
      <vt:lpstr>ICF-Modell der Funktionalen Gesundheit der WHO</vt:lpstr>
      <vt:lpstr>ICF-Modell der Funktionalen Gesundheit der WHO</vt:lpstr>
      <vt:lpstr>Kernmerkmale der Gesundheitsorientierung</vt:lpstr>
      <vt:lpstr>Informationsquellen zur Gesundheit(sförderung) im Internet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Begriff der Gesundheit und seine Bedeutung in interdisziplinären Forschungs- und Handlungsfeldern</dc:title>
  <dc:creator>Prof. Dr. Markus Antonius Wirtz</dc:creator>
  <cp:lastModifiedBy>Prof. Dr. Markus Antonius Wirtz</cp:lastModifiedBy>
  <cp:revision>8</cp:revision>
  <dcterms:created xsi:type="dcterms:W3CDTF">2023-10-13T07:50:25Z</dcterms:created>
  <dcterms:modified xsi:type="dcterms:W3CDTF">2023-10-14T15:50:10Z</dcterms:modified>
</cp:coreProperties>
</file>